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 id="2147483900" r:id="rId2"/>
  </p:sldMasterIdLst>
  <p:notesMasterIdLst>
    <p:notesMasterId r:id="rId111"/>
  </p:notesMasterIdLst>
  <p:sldIdLst>
    <p:sldId id="365" r:id="rId3"/>
    <p:sldId id="259" r:id="rId4"/>
    <p:sldId id="257"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4"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6" r:id="rId42"/>
    <p:sldId id="295" r:id="rId43"/>
    <p:sldId id="297" r:id="rId44"/>
    <p:sldId id="298" r:id="rId45"/>
    <p:sldId id="299" r:id="rId46"/>
    <p:sldId id="300" r:id="rId47"/>
    <p:sldId id="301" r:id="rId48"/>
    <p:sldId id="302" r:id="rId49"/>
    <p:sldId id="303" r:id="rId50"/>
    <p:sldId id="304" r:id="rId51"/>
    <p:sldId id="305" r:id="rId52"/>
    <p:sldId id="306" r:id="rId53"/>
    <p:sldId id="308" r:id="rId54"/>
    <p:sldId id="307" r:id="rId55"/>
    <p:sldId id="309" r:id="rId56"/>
    <p:sldId id="310" r:id="rId57"/>
    <p:sldId id="311" r:id="rId58"/>
    <p:sldId id="312" r:id="rId59"/>
    <p:sldId id="313" r:id="rId60"/>
    <p:sldId id="314" r:id="rId61"/>
    <p:sldId id="315" r:id="rId62"/>
    <p:sldId id="316" r:id="rId63"/>
    <p:sldId id="317" r:id="rId64"/>
    <p:sldId id="318" r:id="rId65"/>
    <p:sldId id="320" r:id="rId66"/>
    <p:sldId id="319" r:id="rId67"/>
    <p:sldId id="321" r:id="rId68"/>
    <p:sldId id="323" r:id="rId69"/>
    <p:sldId id="322"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62" autoAdjust="0"/>
  </p:normalViewPr>
  <p:slideViewPr>
    <p:cSldViewPr>
      <p:cViewPr varScale="1">
        <p:scale>
          <a:sx n="70" d="100"/>
          <a:sy n="70" d="100"/>
        </p:scale>
        <p:origin x="-13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914349-E267-45F6-980F-86B1C7582FFE}" type="datetimeFigureOut">
              <a:rPr lang="tr-TR" smtClean="0"/>
              <a:t>15.04.2016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15544A-8C66-4789-8792-394151F8AA1C}" type="slidenum">
              <a:rPr lang="tr-TR" smtClean="0"/>
              <a:t>‹#›</a:t>
            </a:fld>
            <a:endParaRPr lang="tr-TR"/>
          </a:p>
        </p:txBody>
      </p:sp>
    </p:spTree>
    <p:extLst>
      <p:ext uri="{BB962C8B-B14F-4D97-AF65-F5344CB8AC3E}">
        <p14:creationId xmlns:p14="http://schemas.microsoft.com/office/powerpoint/2010/main" val="3146511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6963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40DF59E4-3288-422D-9AB2-672168A571C4}"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19" name="Footer Placeholder 18"/>
          <p:cNvSpPr>
            <a:spLocks noGrp="1"/>
          </p:cNvSpPr>
          <p:nvPr>
            <p:ph type="ftr" sz="quarter" idx="11"/>
          </p:nvPr>
        </p:nvSpPr>
        <p:spPr/>
        <p:txBody>
          <a:bodyPr/>
          <a:lstStyle/>
          <a:p>
            <a:endParaRPr lang="tr-TR" dirty="0"/>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7FC17E75-02CE-47C6-ADCA-8CB495EDE8FD}"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B73BBA22-4862-4C84-849D-49665FABB43D}"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1576714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5D0F5958-3D6E-45F9-9FAC-C66650E26DCF}"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20B701-FE49-4DFF-8ACD-CC479251F037}"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558296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955A8A00-297C-4D59-A889-2D0EE8B3F90C}"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B92942F-4501-4F83-A3A8-523BA42955E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43393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9FCAEB02-5A94-4EC9-83C2-1C1ED6EE71F0}"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D6DAAAE8-288C-42C3-8712-C085D621C72E}"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705433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B2D200E1-70E7-43D8-84CC-AEE65C7CDE67}"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B7D39A93-D228-4749-BB3C-C82A09C229D1}"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715517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CAB08C45-C395-494A-A116-C59F2E6CE6E7}"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6718A6BE-55DA-4A25-B028-3F32F8FC0724}"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774222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79EDFFC-30E1-4AEE-AFC7-7A9EF87A1C72}"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15B53BF2-7BC9-4C69-934F-7684DF51827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89222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23DAF96A-C901-4534-9E7F-F2825D2D9844}"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8F02CF7A-F606-4F4C-B7EF-A7934AD7D194}"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4254717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143A645F-B051-4870-9148-BB4A00A7346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93617239-460A-4553-A52A-7F7AAE04E473}"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616618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455E481F-4596-49AF-86C5-5ADF06B90920}"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37DE7C-02A1-4455-A8B0-3174AFC8BF90}"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739964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69865A91-363F-4C52-BB26-ECCA7306FCD6}"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C138B9-E66D-46DF-AC6E-EE6B680BBEE3}"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595459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t>‹#›</a:t>
            </a:fld>
            <a:endParaRPr lang="tr-TR"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dirty="0"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t>15.04.2016</a:t>
            </a:fld>
            <a:endParaRPr lang="tr-TR"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t>‹#›</a:t>
            </a:fld>
            <a:endParaRPr lang="tr-TR"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FB8AE04F-0281-46EE-8F20-033521E0BD3B}" type="datetimeFigureOut">
              <a:rPr lang="en-US">
                <a:solidFill>
                  <a:prstClr val="black">
                    <a:lumMod val="65000"/>
                    <a:lumOff val="35000"/>
                  </a:prstClr>
                </a:solidFill>
              </a:rPr>
              <a:pPr defTabSz="457200" eaLnBrk="0" fontAlgn="base" hangingPunct="0">
                <a:spcBef>
                  <a:spcPct val="0"/>
                </a:spcBef>
                <a:spcAft>
                  <a:spcPct val="0"/>
                </a:spcAft>
                <a:defRPr/>
              </a:pPr>
              <a:t>4/15/2016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F8D5D5E5-8BB7-48D2-96B7-14A642DDC26A}" type="slidenum">
              <a:rPr lang="en-US">
                <a:solidFill>
                  <a:prstClr val="black">
                    <a:lumMod val="65000"/>
                    <a:lumOff val="35000"/>
                  </a:prstClr>
                </a:solidFill>
              </a:rPr>
              <a:pPr defTabSz="457200"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9922762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38915"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prstClr val="black"/>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prstClr val="black"/>
              </a:solidFill>
              <a:latin typeface="Calibri" pitchFamily="34" charset="0"/>
              <a:ea typeface="Calibri" pitchFamily="34" charset="0"/>
              <a:cs typeface="Times New Roman" pitchFamily="18" charset="0"/>
            </a:endParaRPr>
          </a:p>
        </p:txBody>
      </p:sp>
      <p:sp>
        <p:nvSpPr>
          <p:cNvPr id="38923" name="Metin kutusu 4"/>
          <p:cNvSpPr txBox="1">
            <a:spLocks noChangeArrowheads="1"/>
          </p:cNvSpPr>
          <p:nvPr/>
        </p:nvSpPr>
        <p:spPr bwMode="auto">
          <a:xfrm>
            <a:off x="3208940" y="2768600"/>
            <a:ext cx="29547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GENEL BECERİ EĞİTİMİ</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PAZARLAMA</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 (ÜRÜN SATIŞI</a:t>
            </a:r>
            <a:r>
              <a:rPr lang="tr-TR" altLang="tr-TR" sz="1800" b="1" dirty="0" smtClean="0">
                <a:solidFill>
                  <a:prstClr val="black"/>
                </a:solidFill>
                <a:latin typeface="Times New Roman" pitchFamily="18" charset="0"/>
                <a:cs typeface="Times New Roman" pitchFamily="18" charset="0"/>
              </a:rPr>
              <a:t>)</a:t>
            </a:r>
          </a:p>
          <a:p>
            <a:pPr algn="ctr" eaLnBrk="0" fontAlgn="base" hangingPunct="0">
              <a:spcBef>
                <a:spcPct val="0"/>
              </a:spcBef>
              <a:spcAft>
                <a:spcPct val="0"/>
              </a:spcAft>
            </a:pPr>
            <a:r>
              <a:rPr lang="tr-TR" altLang="tr-TR" sz="1800" b="1" dirty="0" err="1">
                <a:solidFill>
                  <a:prstClr val="black"/>
                </a:solidFill>
                <a:latin typeface="Times New Roman" pitchFamily="18" charset="0"/>
                <a:cs typeface="Times New Roman" pitchFamily="18" charset="0"/>
              </a:rPr>
              <a:t>Öğr.Gör.Hakan</a:t>
            </a:r>
            <a:r>
              <a:rPr lang="tr-TR" altLang="tr-TR" sz="1800" b="1" dirty="0">
                <a:solidFill>
                  <a:prstClr val="black"/>
                </a:solidFill>
                <a:latin typeface="Times New Roman" pitchFamily="18" charset="0"/>
                <a:cs typeface="Times New Roman" pitchFamily="18" charset="0"/>
              </a:rPr>
              <a:t> </a:t>
            </a:r>
            <a:r>
              <a:rPr lang="tr-TR" altLang="tr-TR" sz="1800" b="1" dirty="0" smtClean="0">
                <a:solidFill>
                  <a:prstClr val="black"/>
                </a:solidFill>
                <a:latin typeface="Times New Roman" pitchFamily="18" charset="0"/>
                <a:cs typeface="Times New Roman" pitchFamily="18" charset="0"/>
              </a:rPr>
              <a:t>DUMAN</a:t>
            </a:r>
            <a:endParaRPr lang="tr-TR" altLang="tr-TR" sz="18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20256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smtClean="0"/>
              <a:t>Fiyatlandırma</a:t>
            </a:r>
            <a:endParaRPr lang="tr-TR" sz="5400" dirty="0"/>
          </a:p>
        </p:txBody>
      </p:sp>
      <p:sp>
        <p:nvSpPr>
          <p:cNvPr id="3" name="İçerik Yer Tutucusu 2"/>
          <p:cNvSpPr>
            <a:spLocks noGrp="1"/>
          </p:cNvSpPr>
          <p:nvPr>
            <p:ph idx="1"/>
          </p:nvPr>
        </p:nvSpPr>
        <p:spPr/>
        <p:txBody>
          <a:bodyPr>
            <a:normAutofit/>
          </a:bodyPr>
          <a:lstStyle/>
          <a:p>
            <a:r>
              <a:rPr lang="tr-TR" sz="2800" dirty="0" smtClean="0"/>
              <a:t>Son </a:t>
            </a:r>
            <a:r>
              <a:rPr lang="tr-TR" sz="2800" dirty="0"/>
              <a:t>yıllarda gelişen perakendecilik, sayılamayacak kadar çok ve çeşitli fiyatlandırma, indirim ve taksitlendirme imkânları sunmaktadır. Perakendeci ürününü satarken kalitenin yanında yapacağı indirim oranları ve taksitlendirme şartlarını da belirleyerek müşterinin ilgisini çekmek durumundadır</a:t>
            </a:r>
            <a:r>
              <a:rPr lang="tr-TR" sz="2800" dirty="0" smtClean="0"/>
              <a:t>.</a:t>
            </a:r>
            <a:endParaRPr lang="tr-TR" sz="2800" dirty="0"/>
          </a:p>
        </p:txBody>
      </p:sp>
    </p:spTree>
    <p:extLst>
      <p:ext uri="{BB962C8B-B14F-4D97-AF65-F5344CB8AC3E}">
        <p14:creationId xmlns:p14="http://schemas.microsoft.com/office/powerpoint/2010/main" val="29818801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Teklif Yönetimi</a:t>
            </a:r>
          </a:p>
        </p:txBody>
      </p:sp>
      <p:sp>
        <p:nvSpPr>
          <p:cNvPr id="3" name="İçerik Yer Tutucusu 2"/>
          <p:cNvSpPr>
            <a:spLocks noGrp="1"/>
          </p:cNvSpPr>
          <p:nvPr>
            <p:ph idx="1"/>
          </p:nvPr>
        </p:nvSpPr>
        <p:spPr/>
        <p:txBody>
          <a:bodyPr>
            <a:normAutofit/>
          </a:bodyPr>
          <a:lstStyle/>
          <a:p>
            <a:r>
              <a:rPr lang="tr-TR" sz="2800" dirty="0" smtClean="0"/>
              <a:t>Perakendeci </a:t>
            </a:r>
            <a:r>
              <a:rPr lang="tr-TR" sz="2800" dirty="0"/>
              <a:t>firmanın tekliflerinin hazırlanması, teklif durumlarının ve süreçlerinin detaylı olarak takip edilmesi gerekir</a:t>
            </a:r>
            <a:r>
              <a:rPr lang="tr-TR" sz="2800" dirty="0" smtClean="0"/>
              <a:t>.</a:t>
            </a:r>
            <a:endParaRPr lang="tr-TR" sz="2800" dirty="0"/>
          </a:p>
        </p:txBody>
      </p:sp>
    </p:spTree>
    <p:extLst>
      <p:ext uri="{BB962C8B-B14F-4D97-AF65-F5344CB8AC3E}">
        <p14:creationId xmlns:p14="http://schemas.microsoft.com/office/powerpoint/2010/main" val="37334646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Teklif Yönetimi</a:t>
            </a:r>
          </a:p>
        </p:txBody>
      </p:sp>
      <p:sp>
        <p:nvSpPr>
          <p:cNvPr id="3" name="İçerik Yer Tutucusu 2"/>
          <p:cNvSpPr>
            <a:spLocks noGrp="1"/>
          </p:cNvSpPr>
          <p:nvPr>
            <p:ph idx="1"/>
          </p:nvPr>
        </p:nvSpPr>
        <p:spPr/>
        <p:txBody>
          <a:bodyPr>
            <a:normAutofit fontScale="77500" lnSpcReduction="20000"/>
          </a:bodyPr>
          <a:lstStyle/>
          <a:p>
            <a:r>
              <a:rPr lang="tr-TR" sz="2800" dirty="0"/>
              <a:t>Hazırlanacak teklif formunda yer alması gereken bilgiler şunlardır:</a:t>
            </a:r>
          </a:p>
          <a:p>
            <a:pPr lvl="1"/>
            <a:r>
              <a:rPr lang="tr-TR" sz="2700" dirty="0"/>
              <a:t>Teklif verilen müşteri</a:t>
            </a:r>
          </a:p>
          <a:p>
            <a:pPr lvl="1"/>
            <a:r>
              <a:rPr lang="tr-TR" sz="2700" dirty="0"/>
              <a:t>Teklif tarihi</a:t>
            </a:r>
          </a:p>
          <a:p>
            <a:pPr lvl="1"/>
            <a:r>
              <a:rPr lang="tr-TR" sz="2700" dirty="0"/>
              <a:t>Teslim tarihi</a:t>
            </a:r>
          </a:p>
          <a:p>
            <a:pPr lvl="1"/>
            <a:r>
              <a:rPr lang="tr-TR" sz="2700" dirty="0"/>
              <a:t>Teklif geçerlilik tarihi</a:t>
            </a:r>
          </a:p>
          <a:p>
            <a:pPr lvl="1"/>
            <a:r>
              <a:rPr lang="tr-TR" sz="2700" dirty="0"/>
              <a:t>Satış ve tahsilat koşulları</a:t>
            </a:r>
          </a:p>
          <a:p>
            <a:pPr lvl="1"/>
            <a:r>
              <a:rPr lang="tr-TR" sz="2700" dirty="0"/>
              <a:t>Teklif kategorileri</a:t>
            </a:r>
          </a:p>
          <a:p>
            <a:pPr lvl="1"/>
            <a:r>
              <a:rPr lang="tr-TR" sz="2700" dirty="0"/>
              <a:t>Teklifi veren</a:t>
            </a:r>
          </a:p>
          <a:p>
            <a:pPr lvl="1"/>
            <a:r>
              <a:rPr lang="tr-TR" sz="2700" dirty="0"/>
              <a:t>Gerçekleşme ihtimali</a:t>
            </a:r>
          </a:p>
          <a:p>
            <a:pPr lvl="1"/>
            <a:r>
              <a:rPr lang="tr-TR" sz="2700" dirty="0"/>
              <a:t>Ürünler ve miktar, fiyat, </a:t>
            </a:r>
            <a:r>
              <a:rPr lang="tr-TR" sz="2700" dirty="0" err="1"/>
              <a:t>iskonto</a:t>
            </a:r>
            <a:r>
              <a:rPr lang="tr-TR" sz="2700" dirty="0"/>
              <a:t> değerleri</a:t>
            </a:r>
          </a:p>
          <a:p>
            <a:pPr lvl="1"/>
            <a:r>
              <a:rPr lang="tr-TR" sz="2700" dirty="0"/>
              <a:t>Teklif fiyat istikrarı ( Değişik müşterilere verilen, değişik tekliflerdeki fiyat farkları müşteri güvenini zedeler, dikkat edilmelidir</a:t>
            </a:r>
            <a:r>
              <a:rPr lang="tr-TR" sz="2700" dirty="0" smtClean="0"/>
              <a:t>.)</a:t>
            </a:r>
            <a:endParaRPr lang="tr-TR" sz="4300" dirty="0"/>
          </a:p>
        </p:txBody>
      </p:sp>
    </p:spTree>
    <p:extLst>
      <p:ext uri="{BB962C8B-B14F-4D97-AF65-F5344CB8AC3E}">
        <p14:creationId xmlns:p14="http://schemas.microsoft.com/office/powerpoint/2010/main" val="19864408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Teklif Yönetimi</a:t>
            </a:r>
          </a:p>
        </p:txBody>
      </p:sp>
      <p:sp>
        <p:nvSpPr>
          <p:cNvPr id="3" name="İçerik Yer Tutucusu 2"/>
          <p:cNvSpPr>
            <a:spLocks noGrp="1"/>
          </p:cNvSpPr>
          <p:nvPr>
            <p:ph idx="1"/>
          </p:nvPr>
        </p:nvSpPr>
        <p:spPr/>
        <p:txBody>
          <a:bodyPr>
            <a:normAutofit/>
          </a:bodyPr>
          <a:lstStyle/>
          <a:p>
            <a:r>
              <a:rPr lang="tr-TR" sz="2800" dirty="0"/>
              <a:t>Verilen tekliflerin ne durumda olduğu ve siparişe dönüştü ise hangi tarihte ve ne kadarının siparişe dönüştüğü takip edilmelidir. Ayrıca tekliflerin öncesindeki aktiviteler,  satış fırsatları da tekliflerle otomatik olarak ilişkilendirilip izlenmelidir.</a:t>
            </a:r>
          </a:p>
        </p:txBody>
      </p:sp>
    </p:spTree>
    <p:extLst>
      <p:ext uri="{BB962C8B-B14F-4D97-AF65-F5344CB8AC3E}">
        <p14:creationId xmlns:p14="http://schemas.microsoft.com/office/powerpoint/2010/main" val="924998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Kontrat Yönetimi (</a:t>
            </a:r>
            <a:r>
              <a:rPr lang="tr-TR" dirty="0" err="1"/>
              <a:t>Contract</a:t>
            </a:r>
            <a:r>
              <a:rPr lang="tr-TR" dirty="0"/>
              <a:t> Management)</a:t>
            </a:r>
          </a:p>
        </p:txBody>
      </p:sp>
      <p:sp>
        <p:nvSpPr>
          <p:cNvPr id="3" name="İçerik Yer Tutucusu 2"/>
          <p:cNvSpPr>
            <a:spLocks noGrp="1"/>
          </p:cNvSpPr>
          <p:nvPr>
            <p:ph idx="1"/>
          </p:nvPr>
        </p:nvSpPr>
        <p:spPr/>
        <p:txBody>
          <a:bodyPr>
            <a:normAutofit/>
          </a:bodyPr>
          <a:lstStyle/>
          <a:p>
            <a:r>
              <a:rPr lang="tr-TR" sz="2800" dirty="0" smtClean="0"/>
              <a:t>Satışın </a:t>
            </a:r>
            <a:r>
              <a:rPr lang="tr-TR" sz="2800" dirty="0"/>
              <a:t>gerçekleşmesindeki en önemli adımlardan birisi de hangi ürünlerin,  kime, hangi fiyattan, nasıl bir </a:t>
            </a:r>
            <a:r>
              <a:rPr lang="tr-TR" sz="2800" dirty="0" err="1"/>
              <a:t>iskonto</a:t>
            </a:r>
            <a:r>
              <a:rPr lang="tr-TR" sz="2800" dirty="0"/>
              <a:t> ile hangi ödeme koşullarından satılacağının bilinmesidir. Bunu yaparken tek bir fiyat listesinden yararlanılabileceği gibi, çok daha karmaşık, birden fazla kapsamlı fiyat listeleri de kullanılabilir</a:t>
            </a:r>
            <a:r>
              <a:rPr lang="tr-TR" sz="2800" dirty="0" smtClean="0"/>
              <a:t>.</a:t>
            </a:r>
            <a:endParaRPr lang="tr-TR" sz="2800" dirty="0"/>
          </a:p>
        </p:txBody>
      </p:sp>
    </p:spTree>
    <p:extLst>
      <p:ext uri="{BB962C8B-B14F-4D97-AF65-F5344CB8AC3E}">
        <p14:creationId xmlns:p14="http://schemas.microsoft.com/office/powerpoint/2010/main" val="34521964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Kontrat Yönetimi (</a:t>
            </a:r>
            <a:r>
              <a:rPr lang="tr-TR" dirty="0" err="1"/>
              <a:t>Contract</a:t>
            </a:r>
            <a:r>
              <a:rPr lang="tr-TR" dirty="0"/>
              <a:t> Management)</a:t>
            </a:r>
          </a:p>
        </p:txBody>
      </p:sp>
      <p:sp>
        <p:nvSpPr>
          <p:cNvPr id="3" name="İçerik Yer Tutucusu 2"/>
          <p:cNvSpPr>
            <a:spLocks noGrp="1"/>
          </p:cNvSpPr>
          <p:nvPr>
            <p:ph idx="1"/>
          </p:nvPr>
        </p:nvSpPr>
        <p:spPr/>
        <p:txBody>
          <a:bodyPr>
            <a:normAutofit/>
          </a:bodyPr>
          <a:lstStyle/>
          <a:p>
            <a:r>
              <a:rPr lang="tr-TR" sz="2800" b="1" dirty="0" smtClean="0"/>
              <a:t>Fiyat </a:t>
            </a:r>
            <a:r>
              <a:rPr lang="tr-TR" sz="2800" b="1" dirty="0"/>
              <a:t>listelerinde şu bilgiler yer almalıdır</a:t>
            </a:r>
            <a:r>
              <a:rPr lang="tr-TR" sz="2800" b="1" dirty="0" smtClean="0"/>
              <a:t>:</a:t>
            </a:r>
            <a:endParaRPr lang="tr-TR" sz="3200" dirty="0"/>
          </a:p>
          <a:p>
            <a:pPr lvl="2"/>
            <a:r>
              <a:rPr lang="tr-TR" sz="2400" dirty="0"/>
              <a:t>Her fiyat listesinin geçerli olduğu tarih aralığı</a:t>
            </a:r>
          </a:p>
          <a:p>
            <a:pPr lvl="2"/>
            <a:r>
              <a:rPr lang="tr-TR" sz="2400" dirty="0"/>
              <a:t>İstenilen döviz cinsinden belirlenmiş fiyat</a:t>
            </a:r>
          </a:p>
          <a:p>
            <a:pPr lvl="2"/>
            <a:r>
              <a:rPr lang="tr-TR" sz="2400" dirty="0"/>
              <a:t>Fiyata KDV dâhil olup olmadığının belirlenebilmesi</a:t>
            </a:r>
          </a:p>
          <a:p>
            <a:pPr lvl="2"/>
            <a:r>
              <a:rPr lang="tr-TR" sz="2400" dirty="0"/>
              <a:t>Yapılabilecek </a:t>
            </a:r>
            <a:r>
              <a:rPr lang="tr-TR" sz="2400" dirty="0" err="1" smtClean="0"/>
              <a:t>iskontolar</a:t>
            </a:r>
            <a:endParaRPr lang="tr-TR" sz="2400" dirty="0"/>
          </a:p>
        </p:txBody>
      </p:sp>
    </p:spTree>
    <p:extLst>
      <p:ext uri="{BB962C8B-B14F-4D97-AF65-F5344CB8AC3E}">
        <p14:creationId xmlns:p14="http://schemas.microsoft.com/office/powerpoint/2010/main" val="30054010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Kontrat Yönetimi (</a:t>
            </a:r>
            <a:r>
              <a:rPr lang="tr-TR" dirty="0" err="1"/>
              <a:t>Contract</a:t>
            </a:r>
            <a:r>
              <a:rPr lang="tr-TR" dirty="0"/>
              <a:t> Management)</a:t>
            </a:r>
          </a:p>
        </p:txBody>
      </p:sp>
      <p:sp>
        <p:nvSpPr>
          <p:cNvPr id="3" name="İçerik Yer Tutucusu 2"/>
          <p:cNvSpPr>
            <a:spLocks noGrp="1"/>
          </p:cNvSpPr>
          <p:nvPr>
            <p:ph idx="1"/>
          </p:nvPr>
        </p:nvSpPr>
        <p:spPr/>
        <p:txBody>
          <a:bodyPr>
            <a:normAutofit fontScale="85000" lnSpcReduction="20000"/>
          </a:bodyPr>
          <a:lstStyle/>
          <a:p>
            <a:r>
              <a:rPr lang="tr-TR" sz="2800" dirty="0" smtClean="0"/>
              <a:t>Karşılaştırma </a:t>
            </a:r>
            <a:r>
              <a:rPr lang="tr-TR" sz="2800" dirty="0"/>
              <a:t>yapmak için eski fiyat listelerinin de saklanması gerekir. Ayrıca satış sonrası servis ve bakım, onarım çalışmaları içinde gerekli koşulların belirlenmesi gerekir. Birçok müşteriye teknik servis hizmeti sözleşmeli olarak verilebilmektedir. Garanti, ürün satışı sırasında müşteriye taahhüt edilen süreli ücretsiz teknik servis anlaşmasıdır.  Tüm teknik servis </a:t>
            </a:r>
            <a:r>
              <a:rPr lang="tr-TR" sz="2800" dirty="0" err="1"/>
              <a:t>organizayonunun</a:t>
            </a:r>
            <a:r>
              <a:rPr lang="tr-TR" sz="2800" dirty="0"/>
              <a:t> garantili ve sözleşmeli müşteri bilgisine sahip olması teknik servis kalitesini ve müşteri memnuniyetini artırmaktadır. Garanti sürecinin takip edilmesi, müşteri ve teknik servis çalışanlarının biten garantiler, yenileme tarihi gelen sözleşmelerden haberdar olması yeni teknik servis sözleşmesi imzalanmasını sağlayarak sözleşme  kayıplarını azaltır</a:t>
            </a:r>
            <a:r>
              <a:rPr lang="tr-TR" sz="2800" dirty="0" smtClean="0"/>
              <a:t>.</a:t>
            </a:r>
            <a:endParaRPr lang="tr-TR" sz="2800" dirty="0"/>
          </a:p>
        </p:txBody>
      </p:sp>
    </p:spTree>
    <p:extLst>
      <p:ext uri="{BB962C8B-B14F-4D97-AF65-F5344CB8AC3E}">
        <p14:creationId xmlns:p14="http://schemas.microsoft.com/office/powerpoint/2010/main" val="34463054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Kontrat Yönetimi (</a:t>
            </a:r>
            <a:r>
              <a:rPr lang="tr-TR" dirty="0" err="1"/>
              <a:t>Contract</a:t>
            </a:r>
            <a:r>
              <a:rPr lang="tr-TR" dirty="0"/>
              <a:t> Management)</a:t>
            </a:r>
          </a:p>
        </p:txBody>
      </p:sp>
      <p:sp>
        <p:nvSpPr>
          <p:cNvPr id="3" name="İçerik Yer Tutucusu 2"/>
          <p:cNvSpPr>
            <a:spLocks noGrp="1"/>
          </p:cNvSpPr>
          <p:nvPr>
            <p:ph idx="1"/>
          </p:nvPr>
        </p:nvSpPr>
        <p:spPr/>
        <p:txBody>
          <a:bodyPr>
            <a:normAutofit fontScale="77500" lnSpcReduction="20000"/>
          </a:bodyPr>
          <a:lstStyle/>
          <a:p>
            <a:r>
              <a:rPr lang="tr-TR" sz="2800" dirty="0" smtClean="0"/>
              <a:t>Sözleşmeli </a:t>
            </a:r>
            <a:r>
              <a:rPr lang="tr-TR" sz="2800" dirty="0"/>
              <a:t>teknik servis yönetimi sözleşme yönetimini basitleştirir ve ilgili bilgiler için bir depo görevi görür. Satış ve teknik servisler sırasında teknik servis kontratı oluşturulmasını, yönetilmesini ve yenilenmesini sağlar.</a:t>
            </a:r>
          </a:p>
          <a:p>
            <a:r>
              <a:rPr lang="tr-TR" sz="2800" dirty="0"/>
              <a:t>Teknik servis sözleşmeli müşteriler gelir artışına, maliyetlerin azalmasına ve planlı teknik servisler gerçekleştirilmesine yardımcı olur.</a:t>
            </a:r>
          </a:p>
          <a:p>
            <a:r>
              <a:rPr lang="tr-TR" sz="2800" dirty="0"/>
              <a:t>Teknik servis operasyonu sırasında kullanılan yedek parçaların planlanma ve dağıtım işlemi titiz çalışılması gereken bir konudur. Çünkü eskime, fire, aşınma payı faktörleri dâhil yedek parçaları almak, depolamak ve dağıtmak oldukça karmaşık bir süreçtir.</a:t>
            </a:r>
          </a:p>
          <a:p>
            <a:r>
              <a:rPr lang="tr-TR" sz="2800" dirty="0"/>
              <a:t>Yedek parça yönetimi, planlama ve lojistik özellikleriyle yedek parçaların seçimini, </a:t>
            </a:r>
            <a:r>
              <a:rPr lang="tr-TR" sz="2800" dirty="0" err="1"/>
              <a:t>stoğunu</a:t>
            </a:r>
            <a:r>
              <a:rPr lang="tr-TR" sz="2800" dirty="0"/>
              <a:t> tutma işlemlerini, kurum içerisinde kullanılmasını ve sahaya dağıtılmasını düzenler</a:t>
            </a:r>
            <a:r>
              <a:rPr lang="tr-TR" sz="2800" dirty="0" smtClean="0"/>
              <a:t>.</a:t>
            </a:r>
            <a:endParaRPr lang="tr-TR" sz="2800" dirty="0"/>
          </a:p>
        </p:txBody>
      </p:sp>
    </p:spTree>
    <p:extLst>
      <p:ext uri="{BB962C8B-B14F-4D97-AF65-F5344CB8AC3E}">
        <p14:creationId xmlns:p14="http://schemas.microsoft.com/office/powerpoint/2010/main" val="5945325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dirty="0"/>
              <a:t>Prim	ve	Komisyon	Yönetimi	</a:t>
            </a:r>
            <a:r>
              <a:rPr lang="tr-TR" sz="3600" dirty="0" smtClean="0"/>
              <a:t>(</a:t>
            </a:r>
            <a:r>
              <a:rPr lang="tr-TR" sz="3600" dirty="0" err="1" smtClean="0"/>
              <a:t>Incentive</a:t>
            </a:r>
            <a:r>
              <a:rPr lang="tr-TR" sz="3600" dirty="0"/>
              <a:t>	</a:t>
            </a:r>
            <a:r>
              <a:rPr lang="tr-TR" sz="3600" dirty="0" smtClean="0"/>
              <a:t>&amp; </a:t>
            </a:r>
            <a:r>
              <a:rPr lang="tr-TR" sz="3600" dirty="0" err="1" smtClean="0"/>
              <a:t>Commission</a:t>
            </a:r>
            <a:r>
              <a:rPr lang="tr-TR" sz="3600" dirty="0" smtClean="0"/>
              <a:t> </a:t>
            </a:r>
            <a:r>
              <a:rPr lang="tr-TR" sz="3600" dirty="0"/>
              <a:t>Management</a:t>
            </a:r>
            <a:r>
              <a:rPr lang="tr-TR" sz="3600" dirty="0" smtClean="0"/>
              <a:t>) </a:t>
            </a:r>
            <a:endParaRPr lang="tr-TR" sz="3600" dirty="0"/>
          </a:p>
        </p:txBody>
      </p:sp>
      <p:sp>
        <p:nvSpPr>
          <p:cNvPr id="3" name="İçerik Yer Tutucusu 2"/>
          <p:cNvSpPr>
            <a:spLocks noGrp="1"/>
          </p:cNvSpPr>
          <p:nvPr>
            <p:ph idx="1"/>
          </p:nvPr>
        </p:nvSpPr>
        <p:spPr/>
        <p:txBody>
          <a:bodyPr>
            <a:normAutofit fontScale="92500"/>
          </a:bodyPr>
          <a:lstStyle/>
          <a:p>
            <a:r>
              <a:rPr lang="tr-TR" sz="2800" dirty="0" smtClean="0"/>
              <a:t>Perakendeci </a:t>
            </a:r>
            <a:r>
              <a:rPr lang="tr-TR" sz="2800" dirty="0"/>
              <a:t>mağaza satış elemanlarının prim ve komisyonlarını kapsamlı  şekilde takip etmelidir</a:t>
            </a:r>
            <a:r>
              <a:rPr lang="tr-TR" sz="2800" dirty="0" smtClean="0"/>
              <a:t>.</a:t>
            </a:r>
            <a:endParaRPr lang="tr-TR" sz="2800" dirty="0"/>
          </a:p>
          <a:p>
            <a:r>
              <a:rPr lang="tr-TR" sz="2800" dirty="0"/>
              <a:t>Yapılan satışlardan verilecek komisyon ve primlerin hesaplanmasına temel olacak veriler şunlardır</a:t>
            </a:r>
            <a:r>
              <a:rPr lang="tr-TR" sz="2800" dirty="0" smtClean="0"/>
              <a:t>:</a:t>
            </a:r>
            <a:endParaRPr lang="tr-TR" sz="2800" dirty="0"/>
          </a:p>
          <a:p>
            <a:pPr lvl="1"/>
            <a:r>
              <a:rPr lang="tr-TR" sz="2700" dirty="0"/>
              <a:t>Satış teşkilatı hiyerarşisinin belirlenmesi</a:t>
            </a:r>
          </a:p>
          <a:p>
            <a:pPr lvl="1"/>
            <a:r>
              <a:rPr lang="tr-TR" sz="2700" dirty="0"/>
              <a:t>Müşteri bazında satış elemanının belirlenmesi</a:t>
            </a:r>
          </a:p>
          <a:p>
            <a:pPr lvl="1"/>
            <a:r>
              <a:rPr lang="tr-TR" sz="2700" dirty="0"/>
              <a:t>Yapılan tüm satış işlemleri için satış elemanının komisyon ve prim değerlerini belirleme</a:t>
            </a:r>
          </a:p>
          <a:p>
            <a:pPr lvl="1"/>
            <a:r>
              <a:rPr lang="tr-TR" sz="2700" dirty="0"/>
              <a:t>Satış kotaları ile gerçekleşen satışların analizinin yapılması</a:t>
            </a:r>
          </a:p>
        </p:txBody>
      </p:sp>
    </p:spTree>
    <p:extLst>
      <p:ext uri="{BB962C8B-B14F-4D97-AF65-F5344CB8AC3E}">
        <p14:creationId xmlns:p14="http://schemas.microsoft.com/office/powerpoint/2010/main" val="4057201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530352" y="1316736"/>
            <a:ext cx="8002088" cy="4056480"/>
          </a:xfrm>
        </p:spPr>
        <p:txBody>
          <a:bodyPr/>
          <a:lstStyle/>
          <a:p>
            <a:pPr algn="ctr"/>
            <a:r>
              <a:rPr lang="tr-TR" dirty="0" smtClean="0"/>
              <a:t>Dinlediğiniz için Teşekkür Ederim.</a:t>
            </a:r>
            <a:endParaRPr lang="tr-TR" dirty="0"/>
          </a:p>
        </p:txBody>
      </p:sp>
    </p:spTree>
    <p:extLst>
      <p:ext uri="{BB962C8B-B14F-4D97-AF65-F5344CB8AC3E}">
        <p14:creationId xmlns:p14="http://schemas.microsoft.com/office/powerpoint/2010/main" val="997989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smtClean="0"/>
              <a:t>Fiyatlandırma</a:t>
            </a:r>
            <a:endParaRPr lang="tr-TR" sz="5400" dirty="0"/>
          </a:p>
        </p:txBody>
      </p:sp>
      <p:sp>
        <p:nvSpPr>
          <p:cNvPr id="3" name="İçerik Yer Tutucusu 2"/>
          <p:cNvSpPr>
            <a:spLocks noGrp="1"/>
          </p:cNvSpPr>
          <p:nvPr>
            <p:ph idx="1"/>
          </p:nvPr>
        </p:nvSpPr>
        <p:spPr/>
        <p:txBody>
          <a:bodyPr>
            <a:normAutofit fontScale="92500" lnSpcReduction="10000"/>
          </a:bodyPr>
          <a:lstStyle/>
          <a:p>
            <a:r>
              <a:rPr lang="tr-TR" sz="2800" dirty="0"/>
              <a:t> Merkez şu konuları göz önünde bulundurarak indirim ve taksit uygulamalarını belirler:</a:t>
            </a:r>
          </a:p>
          <a:p>
            <a:pPr lvl="1"/>
            <a:r>
              <a:rPr lang="tr-TR" dirty="0"/>
              <a:t> Ürün Kategorisi</a:t>
            </a:r>
          </a:p>
          <a:p>
            <a:pPr lvl="1"/>
            <a:r>
              <a:rPr lang="tr-TR" dirty="0"/>
              <a:t>Ürün Grubu ve Ürünler</a:t>
            </a:r>
          </a:p>
          <a:p>
            <a:pPr lvl="1"/>
            <a:r>
              <a:rPr lang="tr-TR" dirty="0"/>
              <a:t>Tedarikçi ve Satıcı</a:t>
            </a:r>
          </a:p>
          <a:p>
            <a:pPr lvl="1"/>
            <a:r>
              <a:rPr lang="tr-TR" dirty="0"/>
              <a:t>Marka</a:t>
            </a:r>
          </a:p>
          <a:p>
            <a:pPr lvl="1"/>
            <a:r>
              <a:rPr lang="tr-TR" dirty="0"/>
              <a:t>Ödeme Tipi (Nakit, Kredi Kartı, Kredi Kartı Puanı, Hediye Çeki, İade Çeki, Çek,  Havale, Travel Çek, Senet gibi)</a:t>
            </a:r>
          </a:p>
          <a:p>
            <a:pPr lvl="1"/>
            <a:r>
              <a:rPr lang="tr-TR" dirty="0"/>
              <a:t>Kredi Kartı Tipi (Kendi kartımız, diğer kredi kartları)</a:t>
            </a:r>
          </a:p>
          <a:p>
            <a:pPr lvl="1"/>
            <a:r>
              <a:rPr lang="tr-TR" dirty="0"/>
              <a:t>Taksit Sayısı</a:t>
            </a:r>
          </a:p>
          <a:p>
            <a:pPr lvl="1"/>
            <a:r>
              <a:rPr lang="tr-TR" dirty="0" smtClean="0"/>
              <a:t>Vade</a:t>
            </a:r>
            <a:endParaRPr lang="tr-TR" dirty="0"/>
          </a:p>
        </p:txBody>
      </p:sp>
    </p:spTree>
    <p:extLst>
      <p:ext uri="{BB962C8B-B14F-4D97-AF65-F5344CB8AC3E}">
        <p14:creationId xmlns:p14="http://schemas.microsoft.com/office/powerpoint/2010/main" val="369068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Mağaza Stoklarının Yönetimi</a:t>
            </a:r>
            <a:endParaRPr lang="tr-TR" dirty="0"/>
          </a:p>
        </p:txBody>
      </p:sp>
      <p:sp>
        <p:nvSpPr>
          <p:cNvPr id="3" name="İçerik Yer Tutucusu 2"/>
          <p:cNvSpPr>
            <a:spLocks noGrp="1"/>
          </p:cNvSpPr>
          <p:nvPr>
            <p:ph idx="1"/>
          </p:nvPr>
        </p:nvSpPr>
        <p:spPr/>
        <p:txBody>
          <a:bodyPr/>
          <a:lstStyle/>
          <a:p>
            <a:r>
              <a:rPr lang="tr-TR" smtClean="0"/>
              <a:t>Perakendeciler özellikle de organize perakendeciler mağazalarda satılan tüm ürünlerin cinsini ve çeşitliliğini genel olarak merkezden belirlerler. Mağazalarda geçerli ürün gruplarına göre ürün stokları mağazalara dağıtılır. Mağazalara ana depolardan yapılan mal sevkiyatları merkez tarafından yapılıp, mağazalar tarafından onaylanır.</a:t>
            </a:r>
          </a:p>
          <a:p>
            <a:endParaRPr lang="tr-TR" dirty="0"/>
          </a:p>
        </p:txBody>
      </p:sp>
    </p:spTree>
    <p:extLst>
      <p:ext uri="{BB962C8B-B14F-4D97-AF65-F5344CB8AC3E}">
        <p14:creationId xmlns:p14="http://schemas.microsoft.com/office/powerpoint/2010/main" val="4165065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Koşulları ve Promosyonlar</a:t>
            </a:r>
          </a:p>
        </p:txBody>
      </p:sp>
      <p:sp>
        <p:nvSpPr>
          <p:cNvPr id="3" name="İçerik Yer Tutucusu 2"/>
          <p:cNvSpPr>
            <a:spLocks noGrp="1"/>
          </p:cNvSpPr>
          <p:nvPr>
            <p:ph idx="1"/>
          </p:nvPr>
        </p:nvSpPr>
        <p:spPr/>
        <p:txBody>
          <a:bodyPr/>
          <a:lstStyle/>
          <a:p>
            <a:r>
              <a:rPr lang="tr-TR" dirty="0" smtClean="0"/>
              <a:t>Mağazaların </a:t>
            </a:r>
            <a:r>
              <a:rPr lang="tr-TR" dirty="0"/>
              <a:t>satış fiyatları, indirim seçenekleri, tahsilat seçenekleri ve promosyon uygulamaları merkez tarafından belirlenerek mağazalara iletilir. Perakendeci değişik mağazalarda değişik satış koşulları ve promosyonlar uygulayabilir.</a:t>
            </a:r>
          </a:p>
          <a:p>
            <a:endParaRPr lang="tr-TR" dirty="0"/>
          </a:p>
          <a:p>
            <a:endParaRPr lang="tr-TR" dirty="0"/>
          </a:p>
        </p:txBody>
      </p:sp>
    </p:spTree>
    <p:extLst>
      <p:ext uri="{BB962C8B-B14F-4D97-AF65-F5344CB8AC3E}">
        <p14:creationId xmlns:p14="http://schemas.microsoft.com/office/powerpoint/2010/main" val="864322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Satış Koşulları ve Promosyonlar</a:t>
            </a:r>
            <a:endParaRPr lang="tr-TR" dirty="0"/>
          </a:p>
        </p:txBody>
      </p:sp>
      <p:sp>
        <p:nvSpPr>
          <p:cNvPr id="5" name="İçerik Yer Tutucusu 4"/>
          <p:cNvSpPr>
            <a:spLocks noGrp="1"/>
          </p:cNvSpPr>
          <p:nvPr>
            <p:ph idx="1"/>
          </p:nvPr>
        </p:nvSpPr>
        <p:spPr/>
        <p:txBody>
          <a:bodyPr>
            <a:normAutofit fontScale="92500" lnSpcReduction="20000"/>
          </a:bodyPr>
          <a:lstStyle/>
          <a:p>
            <a:r>
              <a:rPr lang="tr-TR" dirty="0"/>
              <a:t>Şirket Kredi Kartları Yönetimi</a:t>
            </a:r>
          </a:p>
          <a:p>
            <a:r>
              <a:rPr lang="tr-TR" dirty="0" smtClean="0"/>
              <a:t>Perakendeci </a:t>
            </a:r>
            <a:r>
              <a:rPr lang="tr-TR" dirty="0"/>
              <a:t>firmanın kendisi tarafından kredi kartı dağıtım ve kullandırma işlemlerini komple uygulama imkânı vardır. Uygulama öncesi ve uygulama sürecinde yapılması gereken işlemler şunlardır:</a:t>
            </a:r>
          </a:p>
          <a:p>
            <a:pPr lvl="1"/>
            <a:r>
              <a:rPr lang="tr-TR" dirty="0" smtClean="0"/>
              <a:t>Kredi </a:t>
            </a:r>
            <a:r>
              <a:rPr lang="tr-TR" dirty="0"/>
              <a:t>kartı başvurularının alınması</a:t>
            </a:r>
          </a:p>
          <a:p>
            <a:pPr lvl="1"/>
            <a:r>
              <a:rPr lang="tr-TR" dirty="0"/>
              <a:t>Başvuruların değerlendirilmesi</a:t>
            </a:r>
          </a:p>
          <a:p>
            <a:pPr lvl="1"/>
            <a:r>
              <a:rPr lang="tr-TR" dirty="0"/>
              <a:t>Kredi kartı tanzimi</a:t>
            </a:r>
          </a:p>
          <a:p>
            <a:pPr lvl="1"/>
            <a:r>
              <a:rPr lang="tr-TR" dirty="0" smtClean="0"/>
              <a:t>Kasalarda </a:t>
            </a:r>
            <a:r>
              <a:rPr lang="tr-TR" dirty="0"/>
              <a:t>kartların istenilen satış ve tahsilat koşullarına göre kullandırılması</a:t>
            </a:r>
          </a:p>
          <a:p>
            <a:pPr lvl="1"/>
            <a:r>
              <a:rPr lang="tr-TR" dirty="0"/>
              <a:t>Kredi kartı ekstrelerinin basımı</a:t>
            </a:r>
          </a:p>
          <a:p>
            <a:pPr lvl="1"/>
            <a:r>
              <a:rPr lang="tr-TR" dirty="0"/>
              <a:t>Tahsilatların yapılabilmesi</a:t>
            </a:r>
          </a:p>
          <a:p>
            <a:pPr lvl="1"/>
            <a:r>
              <a:rPr lang="tr-TR" dirty="0"/>
              <a:t>Merkezden data </a:t>
            </a:r>
            <a:r>
              <a:rPr lang="tr-TR" dirty="0" smtClean="0"/>
              <a:t>transferleri</a:t>
            </a:r>
            <a:endParaRPr lang="tr-TR" dirty="0"/>
          </a:p>
        </p:txBody>
      </p:sp>
    </p:spTree>
    <p:extLst>
      <p:ext uri="{BB962C8B-B14F-4D97-AF65-F5344CB8AC3E}">
        <p14:creationId xmlns:p14="http://schemas.microsoft.com/office/powerpoint/2010/main" val="127776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Satış Koşulları ve Promosyonlar</a:t>
            </a:r>
            <a:endParaRPr lang="tr-TR" dirty="0"/>
          </a:p>
        </p:txBody>
      </p:sp>
      <p:sp>
        <p:nvSpPr>
          <p:cNvPr id="5" name="İçerik Yer Tutucusu 4"/>
          <p:cNvSpPr>
            <a:spLocks noGrp="1"/>
          </p:cNvSpPr>
          <p:nvPr>
            <p:ph idx="1"/>
          </p:nvPr>
        </p:nvSpPr>
        <p:spPr/>
        <p:txBody>
          <a:bodyPr>
            <a:normAutofit fontScale="92500" lnSpcReduction="10000"/>
          </a:bodyPr>
          <a:lstStyle/>
          <a:p>
            <a:r>
              <a:rPr lang="tr-TR" dirty="0"/>
              <a:t> </a:t>
            </a:r>
            <a:r>
              <a:rPr lang="tr-TR" dirty="0" smtClean="0"/>
              <a:t>Aşağıdaki </a:t>
            </a:r>
            <a:r>
              <a:rPr lang="tr-TR" dirty="0"/>
              <a:t>bilgiler mağazalara istenilen aralıklarla aktarılmalıdır:</a:t>
            </a:r>
          </a:p>
          <a:p>
            <a:pPr lvl="1"/>
            <a:r>
              <a:rPr lang="tr-TR" dirty="0" smtClean="0"/>
              <a:t>Yeni </a:t>
            </a:r>
            <a:r>
              <a:rPr lang="tr-TR" dirty="0"/>
              <a:t>açılan stoklar</a:t>
            </a:r>
          </a:p>
          <a:p>
            <a:pPr lvl="1"/>
            <a:r>
              <a:rPr lang="tr-TR" dirty="0"/>
              <a:t>Diğer mağazalardan gelen yeni müşteriler</a:t>
            </a:r>
          </a:p>
          <a:p>
            <a:pPr lvl="1"/>
            <a:r>
              <a:rPr lang="tr-TR" dirty="0"/>
              <a:t>Satış fiyat listeleri</a:t>
            </a:r>
          </a:p>
          <a:p>
            <a:pPr lvl="1"/>
            <a:r>
              <a:rPr lang="tr-TR" dirty="0"/>
              <a:t>Satış ve tahsilat koşulları</a:t>
            </a:r>
          </a:p>
          <a:p>
            <a:pPr lvl="1"/>
            <a:r>
              <a:rPr lang="tr-TR" dirty="0"/>
              <a:t>Promosyon uygulamaları</a:t>
            </a:r>
          </a:p>
          <a:p>
            <a:pPr lvl="1"/>
            <a:r>
              <a:rPr lang="tr-TR" dirty="0"/>
              <a:t>Mağaza personeli yetki düzenlemeleri</a:t>
            </a:r>
          </a:p>
          <a:p>
            <a:pPr lvl="1"/>
            <a:r>
              <a:rPr lang="tr-TR" dirty="0"/>
              <a:t>Yeni banka POS cihazları</a:t>
            </a:r>
          </a:p>
          <a:p>
            <a:pPr lvl="1"/>
            <a:r>
              <a:rPr lang="tr-TR" dirty="0"/>
              <a:t>Yeni kredi kartları</a:t>
            </a:r>
          </a:p>
          <a:p>
            <a:pPr lvl="1"/>
            <a:r>
              <a:rPr lang="tr-TR" dirty="0"/>
              <a:t>Mağaza kayıtlarının muhasebeleştirilmesi</a:t>
            </a:r>
          </a:p>
          <a:p>
            <a:endParaRPr lang="tr-TR" dirty="0"/>
          </a:p>
        </p:txBody>
      </p:sp>
    </p:spTree>
    <p:extLst>
      <p:ext uri="{BB962C8B-B14F-4D97-AF65-F5344CB8AC3E}">
        <p14:creationId xmlns:p14="http://schemas.microsoft.com/office/powerpoint/2010/main" val="1242832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Perakendecilikte Üretim Yönetimi</a:t>
            </a:r>
          </a:p>
        </p:txBody>
      </p:sp>
      <p:sp>
        <p:nvSpPr>
          <p:cNvPr id="5" name="İçerik Yer Tutucusu 4"/>
          <p:cNvSpPr>
            <a:spLocks noGrp="1"/>
          </p:cNvSpPr>
          <p:nvPr>
            <p:ph idx="1"/>
          </p:nvPr>
        </p:nvSpPr>
        <p:spPr/>
        <p:txBody>
          <a:bodyPr>
            <a:normAutofit/>
          </a:bodyPr>
          <a:lstStyle/>
          <a:p>
            <a:r>
              <a:rPr lang="tr-TR" dirty="0" smtClean="0"/>
              <a:t>Perakendeci </a:t>
            </a:r>
            <a:r>
              <a:rPr lang="tr-TR" dirty="0"/>
              <a:t>pazarın ihtiyaçları ile müşterilerin siparişlerine en uygun şekilde üretilecek ürünleri belirlemek, maliyetlerini ve kalitesini kontrol etmek zorundadır. Üretim Yönetiminin amacı müşteri isteklerinin en iyi şekilde karşılanabilmesi, üretim miktar ve zamanlarının en uygun şekilde ayarlanabilmesi, işletmenin işgücü kaynaklarından en etkin  ve verimli şekilde yararlanılmasıdır. Stok düzeylerini olduğunca düşük tutmak ve stok devrini arttırmak da sistemin amaçlarındandır</a:t>
            </a:r>
            <a:r>
              <a:rPr lang="tr-TR" dirty="0" smtClean="0"/>
              <a:t>.</a:t>
            </a:r>
            <a:endParaRPr lang="tr-TR" dirty="0"/>
          </a:p>
        </p:txBody>
      </p:sp>
    </p:spTree>
    <p:extLst>
      <p:ext uri="{BB962C8B-B14F-4D97-AF65-F5344CB8AC3E}">
        <p14:creationId xmlns:p14="http://schemas.microsoft.com/office/powerpoint/2010/main" val="1575845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Perakendecilikte Üretim Yönetimi</a:t>
            </a:r>
          </a:p>
        </p:txBody>
      </p:sp>
      <p:sp>
        <p:nvSpPr>
          <p:cNvPr id="5" name="İçerik Yer Tutucusu 4"/>
          <p:cNvSpPr>
            <a:spLocks noGrp="1"/>
          </p:cNvSpPr>
          <p:nvPr>
            <p:ph idx="1"/>
          </p:nvPr>
        </p:nvSpPr>
        <p:spPr/>
        <p:txBody>
          <a:bodyPr>
            <a:normAutofit fontScale="92500"/>
          </a:bodyPr>
          <a:lstStyle/>
          <a:p>
            <a:r>
              <a:rPr lang="tr-TR" dirty="0" smtClean="0"/>
              <a:t>Üretim </a:t>
            </a:r>
            <a:r>
              <a:rPr lang="tr-TR" dirty="0"/>
              <a:t>yönetiminin özellikleri şunlardır:</a:t>
            </a:r>
          </a:p>
          <a:p>
            <a:pPr lvl="1"/>
            <a:r>
              <a:rPr lang="tr-TR" dirty="0" smtClean="0"/>
              <a:t>İstenilen </a:t>
            </a:r>
            <a:r>
              <a:rPr lang="tr-TR" dirty="0"/>
              <a:t>sayıda üretim departmanı belirleme</a:t>
            </a:r>
          </a:p>
          <a:p>
            <a:pPr lvl="1"/>
            <a:r>
              <a:rPr lang="tr-TR" dirty="0" smtClean="0"/>
              <a:t>Sınırsız </a:t>
            </a:r>
            <a:r>
              <a:rPr lang="tr-TR" dirty="0"/>
              <a:t>sayıda iş merkezi, makine ve istasyon belirleme</a:t>
            </a:r>
          </a:p>
          <a:p>
            <a:pPr lvl="1"/>
            <a:r>
              <a:rPr lang="tr-TR" dirty="0" smtClean="0"/>
              <a:t>Üretimdeki </a:t>
            </a:r>
            <a:r>
              <a:rPr lang="tr-TR" dirty="0"/>
              <a:t>gelişmeleri takip etme</a:t>
            </a:r>
          </a:p>
          <a:p>
            <a:pPr lvl="1"/>
            <a:r>
              <a:rPr lang="tr-TR" dirty="0" smtClean="0"/>
              <a:t>Değişik </a:t>
            </a:r>
            <a:r>
              <a:rPr lang="tr-TR" dirty="0"/>
              <a:t>ürün tiplerini belirleme</a:t>
            </a:r>
          </a:p>
          <a:p>
            <a:pPr lvl="1"/>
            <a:r>
              <a:rPr lang="tr-TR" dirty="0" smtClean="0"/>
              <a:t>Satış </a:t>
            </a:r>
            <a:r>
              <a:rPr lang="tr-TR" dirty="0"/>
              <a:t>siparişlerinden üretilecek olanları üretim talepleri hâline </a:t>
            </a:r>
            <a:r>
              <a:rPr lang="tr-TR" dirty="0" smtClean="0"/>
              <a:t>dönüştürme</a:t>
            </a:r>
          </a:p>
          <a:p>
            <a:pPr lvl="1"/>
            <a:r>
              <a:rPr lang="tr-TR" dirty="0"/>
              <a:t>Üretim talebinde yalnızca o üretime özgü olarak ürün tipini belirleyebilme</a:t>
            </a:r>
          </a:p>
          <a:p>
            <a:pPr lvl="1"/>
            <a:r>
              <a:rPr lang="tr-TR" dirty="0"/>
              <a:t>Çok safhalı üretimlerde, safhalara ait iş emirleri için üretim sıralamasını belirleme (Sıralı-</a:t>
            </a:r>
            <a:r>
              <a:rPr lang="tr-TR" dirty="0" err="1"/>
              <a:t>Sequantial</a:t>
            </a:r>
            <a:r>
              <a:rPr lang="tr-TR" dirty="0"/>
              <a:t>, Paralel, </a:t>
            </a:r>
            <a:r>
              <a:rPr lang="tr-TR" dirty="0" err="1"/>
              <a:t>Overlap</a:t>
            </a:r>
            <a:r>
              <a:rPr lang="tr-TR" dirty="0" smtClean="0"/>
              <a:t>)</a:t>
            </a:r>
            <a:endParaRPr lang="tr-TR" dirty="0"/>
          </a:p>
        </p:txBody>
      </p:sp>
    </p:spTree>
    <p:extLst>
      <p:ext uri="{BB962C8B-B14F-4D97-AF65-F5344CB8AC3E}">
        <p14:creationId xmlns:p14="http://schemas.microsoft.com/office/powerpoint/2010/main" val="2131027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Perakendecilikte Üretim Yönetimi</a:t>
            </a:r>
          </a:p>
        </p:txBody>
      </p:sp>
      <p:sp>
        <p:nvSpPr>
          <p:cNvPr id="5" name="İçerik Yer Tutucusu 4"/>
          <p:cNvSpPr>
            <a:spLocks noGrp="1"/>
          </p:cNvSpPr>
          <p:nvPr>
            <p:ph idx="1"/>
          </p:nvPr>
        </p:nvSpPr>
        <p:spPr/>
        <p:txBody>
          <a:bodyPr>
            <a:normAutofit lnSpcReduction="10000"/>
          </a:bodyPr>
          <a:lstStyle/>
          <a:p>
            <a:pPr lvl="1"/>
            <a:r>
              <a:rPr lang="tr-TR" dirty="0"/>
              <a:t>Devam eden iş emirleri ve üretim taleplerinden kapasite hesaplaması yaparak kapasite kullanımını görüp planlama ve kaydırma yapabilme</a:t>
            </a:r>
          </a:p>
          <a:p>
            <a:pPr lvl="1"/>
            <a:r>
              <a:rPr lang="tr-TR" dirty="0"/>
              <a:t>Üretim sırasında sarfları değiştirebilme ve yeni malzeme sarfı belirleyebilme</a:t>
            </a:r>
          </a:p>
          <a:p>
            <a:pPr lvl="1"/>
            <a:r>
              <a:rPr lang="tr-TR" dirty="0"/>
              <a:t>Fason üretimlerin istenirse iş merkezleri bazında takibini yapma</a:t>
            </a:r>
          </a:p>
          <a:p>
            <a:pPr lvl="1"/>
            <a:r>
              <a:rPr lang="tr-TR" dirty="0"/>
              <a:t>Fason üretimden gelen faturaları maliyetlere yansıtma</a:t>
            </a:r>
          </a:p>
          <a:p>
            <a:pPr lvl="1"/>
            <a:r>
              <a:rPr lang="tr-TR" dirty="0"/>
              <a:t>Fason işleri </a:t>
            </a:r>
            <a:r>
              <a:rPr lang="tr-TR" dirty="0" err="1"/>
              <a:t>maliyetlendirme</a:t>
            </a:r>
            <a:endParaRPr lang="tr-TR" dirty="0"/>
          </a:p>
          <a:p>
            <a:pPr lvl="1"/>
            <a:r>
              <a:rPr lang="tr-TR" dirty="0"/>
              <a:t>Yerel para ve raporlama dövizi bazında maliyet </a:t>
            </a:r>
            <a:r>
              <a:rPr lang="tr-TR" dirty="0" smtClean="0"/>
              <a:t>hesaplamaları</a:t>
            </a:r>
            <a:endParaRPr lang="tr-TR" dirty="0"/>
          </a:p>
        </p:txBody>
      </p:sp>
    </p:spTree>
    <p:extLst>
      <p:ext uri="{BB962C8B-B14F-4D97-AF65-F5344CB8AC3E}">
        <p14:creationId xmlns:p14="http://schemas.microsoft.com/office/powerpoint/2010/main" val="490449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836621" y="227012"/>
            <a:ext cx="7777163" cy="6630988"/>
            <a:chOff x="546" y="0"/>
            <a:chExt cx="4899" cy="4177"/>
          </a:xfrm>
        </p:grpSpPr>
        <p:sp>
          <p:nvSpPr>
            <p:cNvPr id="5" name="AutoShape 4"/>
            <p:cNvSpPr>
              <a:spLocks noChangeAspect="1" noChangeArrowheads="1" noTextEdit="1"/>
            </p:cNvSpPr>
            <p:nvPr/>
          </p:nvSpPr>
          <p:spPr bwMode="auto">
            <a:xfrm>
              <a:off x="546" y="0"/>
              <a:ext cx="4899" cy="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 y="0"/>
              <a:ext cx="4914" cy="4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99328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ÜRÜN SATIŞ KOŞULLARI</a:t>
            </a:r>
          </a:p>
        </p:txBody>
      </p:sp>
      <p:sp>
        <p:nvSpPr>
          <p:cNvPr id="3" name="İçerik Yer Tutucusu 2"/>
          <p:cNvSpPr>
            <a:spLocks noGrp="1"/>
          </p:cNvSpPr>
          <p:nvPr>
            <p:ph idx="1"/>
          </p:nvPr>
        </p:nvSpPr>
        <p:spPr/>
        <p:txBody>
          <a:bodyPr>
            <a:normAutofit fontScale="92500" lnSpcReduction="20000"/>
          </a:bodyPr>
          <a:lstStyle/>
          <a:p>
            <a:r>
              <a:rPr lang="tr-TR" dirty="0" smtClean="0"/>
              <a:t>Perakendeci </a:t>
            </a:r>
            <a:r>
              <a:rPr lang="tr-TR" dirty="0"/>
              <a:t>mağazalarda uygulanacak satış koşullarının tanımlanması ve perakende sektörünün ihtiyaç duyduğu her türlü indirim, promosyon, fiyatlandırma gibi konuların yönetim tarafından mağaza içi çalışanlarının da fikri alınarak önceden belirlenmesi ve satış elemanının bütün bu planlamayı bilerek ürününü satması gerekir. Bir ürünün satabilmesi için her şeyden önce ürün müşteriye tanıtılmalı ve ürünü satın alacak olan tüketici üründen haberdar olmalıdır. Bunun içinde tutundurma faaliyetleri dediğimiz bir dizi faaliyetler zinciri perakendeci firma tarafından düzenlenir. Tutundurma faaliyetlerinin içinde yer alan reklam, perakendecinin ürününü tanıtabilmesi için gerekli olan en önemli faaliyetlerden biridir. Bunun yanı sıra çeşitli promosyonlarla da reklam çalışmaları desteklenebilir</a:t>
            </a:r>
            <a:r>
              <a:rPr lang="tr-TR" dirty="0" smtClean="0"/>
              <a:t>.</a:t>
            </a:r>
            <a:endParaRPr lang="tr-TR" dirty="0"/>
          </a:p>
        </p:txBody>
      </p:sp>
    </p:spTree>
    <p:extLst>
      <p:ext uri="{BB962C8B-B14F-4D97-AF65-F5344CB8AC3E}">
        <p14:creationId xmlns:p14="http://schemas.microsoft.com/office/powerpoint/2010/main" val="3539115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Fason Üretim</a:t>
            </a:r>
          </a:p>
        </p:txBody>
      </p:sp>
      <p:sp>
        <p:nvSpPr>
          <p:cNvPr id="5" name="İçerik Yer Tutucusu 4"/>
          <p:cNvSpPr>
            <a:spLocks noGrp="1"/>
          </p:cNvSpPr>
          <p:nvPr>
            <p:ph idx="1"/>
          </p:nvPr>
        </p:nvSpPr>
        <p:spPr/>
        <p:txBody>
          <a:bodyPr>
            <a:normAutofit/>
          </a:bodyPr>
          <a:lstStyle/>
          <a:p>
            <a:r>
              <a:rPr lang="tr-TR" dirty="0" smtClean="0"/>
              <a:t>Fason </a:t>
            </a:r>
            <a:r>
              <a:rPr lang="tr-TR" dirty="0"/>
              <a:t>üretim, iki firma arasında bir değişim ilişkisidir. Biri diğerine göre ekonomik üstünlüğe sahip iki firma arasındaki ilişki sonucu, küçük firmanın büyük firma için anlaştıkları türde, miktarda ve kalitede sürekli olacak şekilde üretim yapması ve bu üretimi anlaştıkları tarihte teslim etmesidir</a:t>
            </a:r>
            <a:r>
              <a:rPr lang="tr-TR" dirty="0" smtClean="0"/>
              <a:t>.</a:t>
            </a:r>
            <a:endParaRPr lang="tr-TR" dirty="0"/>
          </a:p>
        </p:txBody>
      </p:sp>
    </p:spTree>
    <p:extLst>
      <p:ext uri="{BB962C8B-B14F-4D97-AF65-F5344CB8AC3E}">
        <p14:creationId xmlns:p14="http://schemas.microsoft.com/office/powerpoint/2010/main" val="1751638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Fason Üretim</a:t>
            </a:r>
          </a:p>
        </p:txBody>
      </p:sp>
      <p:sp>
        <p:nvSpPr>
          <p:cNvPr id="5" name="İçerik Yer Tutucusu 4"/>
          <p:cNvSpPr>
            <a:spLocks noGrp="1"/>
          </p:cNvSpPr>
          <p:nvPr>
            <p:ph idx="1"/>
          </p:nvPr>
        </p:nvSpPr>
        <p:spPr/>
        <p:txBody>
          <a:bodyPr>
            <a:normAutofit fontScale="92500" lnSpcReduction="20000"/>
          </a:bodyPr>
          <a:lstStyle/>
          <a:p>
            <a:r>
              <a:rPr lang="tr-TR" dirty="0"/>
              <a:t>Özellikle tekstil ve hazır giyim sektöründe ülkemizde ağırlıklı üretim biçimi olan fason üretim, genellikle küçük ölçekli firmalar tarafından gerçekleştirilmektedir. Türkiye’de olduğu gibi dünyanın çoğu ülkesinde üretim, istihdam, toplam işyeri sayısı, yaratılan katma değer gibi ekonominin başlıca göstergeleri içinde küçük ve orta boy işletmelerin ağırlıklı paya sahip olması, fason üretimin de ne derece önemli olduğunu göstermektedir. Bir yandan fason üretimin, öte yandan ise küçük işletmelerin önemi gün geçtikçe artmaktadır. Buna paralel olarak toplam işletmeler içindeki sayıları ve istihdam içindeki payları da yükselmektedir. Böylece özelde fason, genelde küçük işletmeler hem büyümeyi sağlamakta hem de istihdam yaratmaktadırlar</a:t>
            </a:r>
            <a:r>
              <a:rPr lang="tr-TR" dirty="0" smtClean="0"/>
              <a:t>.</a:t>
            </a:r>
            <a:endParaRPr lang="tr-TR" dirty="0"/>
          </a:p>
        </p:txBody>
      </p:sp>
    </p:spTree>
    <p:extLst>
      <p:ext uri="{BB962C8B-B14F-4D97-AF65-F5344CB8AC3E}">
        <p14:creationId xmlns:p14="http://schemas.microsoft.com/office/powerpoint/2010/main" val="3502713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Fason Üretim</a:t>
            </a:r>
          </a:p>
        </p:txBody>
      </p:sp>
      <p:sp>
        <p:nvSpPr>
          <p:cNvPr id="5" name="İçerik Yer Tutucusu 4"/>
          <p:cNvSpPr>
            <a:spLocks noGrp="1"/>
          </p:cNvSpPr>
          <p:nvPr>
            <p:ph idx="1"/>
          </p:nvPr>
        </p:nvSpPr>
        <p:spPr/>
        <p:txBody>
          <a:bodyPr>
            <a:normAutofit fontScale="92500" lnSpcReduction="10000"/>
          </a:bodyPr>
          <a:lstStyle/>
          <a:p>
            <a:r>
              <a:rPr lang="tr-TR" dirty="0"/>
              <a:t>Fason üretiminde önce iki firmanın anlaşması gerekmektedir. Bu da, aralarında sürekli bir iş ilişkisi olacak demektir. Bunun nedeni siparişlerin daha sonra yenilenmesinden kaynaklanmaktadır. Bu olmadığında, yani sürekliliği belli olmayan, yalnızca bir kerelik siparişi fason olarak tanımlamak doğru olmaz. Fason çalışan bir firma, sözleşmede belirtilen türde, miktarda ve kalitede üretim yapmak durumundadır. Ayrıca sözleşmede, üzerinde anlaşılan bir teslim tarihi de söz konusu olabilir. Buna karşılık, fason veren firma da sözleşmede kararlaştırılan miktarlarda ve zamanlarda ödeme yapmak durumundadır</a:t>
            </a:r>
            <a:r>
              <a:rPr lang="tr-TR" dirty="0" smtClean="0"/>
              <a:t>.</a:t>
            </a:r>
            <a:endParaRPr lang="tr-TR" dirty="0"/>
          </a:p>
        </p:txBody>
      </p:sp>
    </p:spTree>
    <p:extLst>
      <p:ext uri="{BB962C8B-B14F-4D97-AF65-F5344CB8AC3E}">
        <p14:creationId xmlns:p14="http://schemas.microsoft.com/office/powerpoint/2010/main" val="377322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Fason Üretim</a:t>
            </a:r>
          </a:p>
        </p:txBody>
      </p:sp>
      <p:sp>
        <p:nvSpPr>
          <p:cNvPr id="5" name="İçerik Yer Tutucusu 4"/>
          <p:cNvSpPr>
            <a:spLocks noGrp="1"/>
          </p:cNvSpPr>
          <p:nvPr>
            <p:ph idx="1"/>
          </p:nvPr>
        </p:nvSpPr>
        <p:spPr/>
        <p:txBody>
          <a:bodyPr>
            <a:normAutofit fontScale="92500" lnSpcReduction="20000"/>
          </a:bodyPr>
          <a:lstStyle/>
          <a:p>
            <a:r>
              <a:rPr lang="tr-TR" dirty="0"/>
              <a:t>Fason üretimde, ana firma ile fason üretim yapan uydu firmalar arasındaki teknolojik düzey ve emek verimliliği açısından çok büyük farklar olmaması gerekmektedir. Yoksa gelişmiş teknoloji kullanan bir firmanın, geri ve emek yoğun teknoloji ile çalışan bir başka firma ile kuracağı fason ilişkisinden kârlı çıkması beklenemez. Çünkü ileri teknolojiye sahip olan firma, ek yatırıma gitmemek ve fazla işçi tutmamak amacıyla, kendi ihtiyacı olan bir malı dışarıda fason olarak ürettirmektedir. Geri teknoloji ile çalışan küçük firmalara bu işi yaptırmaya yöneldiğinde, aynı anda kendi üretim kapasitesini besleyebilecek çok sayıda firmaya fason iş verir. Günümüzde fason üretim ilişkisi tüm dünyada ve Türkiye’de bu biçimde yürümektedir.</a:t>
            </a:r>
          </a:p>
          <a:p>
            <a:endParaRPr lang="tr-TR" dirty="0"/>
          </a:p>
        </p:txBody>
      </p:sp>
    </p:spTree>
    <p:extLst>
      <p:ext uri="{BB962C8B-B14F-4D97-AF65-F5344CB8AC3E}">
        <p14:creationId xmlns:p14="http://schemas.microsoft.com/office/powerpoint/2010/main" val="3847570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Perakendecilikte Kampanya Yönetimi</a:t>
            </a:r>
          </a:p>
        </p:txBody>
      </p:sp>
      <p:sp>
        <p:nvSpPr>
          <p:cNvPr id="5" name="İçerik Yer Tutucusu 4"/>
          <p:cNvSpPr>
            <a:spLocks noGrp="1"/>
          </p:cNvSpPr>
          <p:nvPr>
            <p:ph idx="1"/>
          </p:nvPr>
        </p:nvSpPr>
        <p:spPr/>
        <p:txBody>
          <a:bodyPr>
            <a:normAutofit/>
          </a:bodyPr>
          <a:lstStyle/>
          <a:p>
            <a:r>
              <a:rPr lang="tr-TR" sz="2800" dirty="0" smtClean="0"/>
              <a:t>Kampanya</a:t>
            </a:r>
            <a:r>
              <a:rPr lang="tr-TR" sz="2800" dirty="0"/>
              <a:t>; planlanması, yönetilmesi ve takip edilmesi gereken bir pazarlama stratejisidir. Kampanya, müşteri bilgisi deposuna sahip olmayı, potansiyel müşteri kitlesi oluşturmayı ve satış fırsatları yakalamayı sağlar. Böylece perakendeci doğru  müşteriyi, doğru zamanda, doğru ürünle buluşturmuş olur. Perakendecinin kampanyaların maliyet ve gelir bütçelerini hazırlamaları gerekir. Kampanyaların yer, konum, başlangıç ve bitiş tarihlerinin planlanması gerekir</a:t>
            </a:r>
            <a:r>
              <a:rPr lang="tr-TR" sz="2800" dirty="0" smtClean="0"/>
              <a:t>.</a:t>
            </a:r>
            <a:endParaRPr lang="tr-TR" sz="2800" dirty="0"/>
          </a:p>
        </p:txBody>
      </p:sp>
    </p:spTree>
    <p:extLst>
      <p:ext uri="{BB962C8B-B14F-4D97-AF65-F5344CB8AC3E}">
        <p14:creationId xmlns:p14="http://schemas.microsoft.com/office/powerpoint/2010/main" val="3827397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mtClean="0"/>
              <a:t>Perakendecilikte Kampanya Yönetimi</a:t>
            </a:r>
            <a:endParaRPr lang="tr-TR" dirty="0"/>
          </a:p>
        </p:txBody>
      </p:sp>
      <p:sp>
        <p:nvSpPr>
          <p:cNvPr id="5" name="İçerik Yer Tutucusu 4"/>
          <p:cNvSpPr>
            <a:spLocks noGrp="1"/>
          </p:cNvSpPr>
          <p:nvPr>
            <p:ph idx="1"/>
          </p:nvPr>
        </p:nvSpPr>
        <p:spPr/>
        <p:txBody>
          <a:bodyPr>
            <a:normAutofit fontScale="92500" lnSpcReduction="20000"/>
          </a:bodyPr>
          <a:lstStyle/>
          <a:p>
            <a:r>
              <a:rPr lang="tr-TR" dirty="0" smtClean="0"/>
              <a:t>Başlıca kampanya çeşitleri şunlardır:</a:t>
            </a:r>
          </a:p>
          <a:p>
            <a:pPr lvl="1"/>
            <a:r>
              <a:rPr lang="tr-TR" dirty="0" err="1" smtClean="0"/>
              <a:t>Telemarketing</a:t>
            </a:r>
            <a:endParaRPr lang="tr-TR" dirty="0" smtClean="0"/>
          </a:p>
          <a:p>
            <a:pPr lvl="1"/>
            <a:r>
              <a:rPr lang="tr-TR" dirty="0" smtClean="0"/>
              <a:t>Satış promosyonu</a:t>
            </a:r>
          </a:p>
          <a:p>
            <a:pPr lvl="1"/>
            <a:r>
              <a:rPr lang="tr-TR" dirty="0" smtClean="0"/>
              <a:t>Pazar araştırması</a:t>
            </a:r>
          </a:p>
          <a:p>
            <a:pPr lvl="1"/>
            <a:r>
              <a:rPr lang="tr-TR" dirty="0" smtClean="0"/>
              <a:t>Halkla ilişkiler</a:t>
            </a:r>
          </a:p>
          <a:p>
            <a:pPr lvl="1"/>
            <a:r>
              <a:rPr lang="tr-TR" dirty="0" smtClean="0"/>
              <a:t>E-Mail</a:t>
            </a:r>
          </a:p>
          <a:p>
            <a:pPr lvl="1"/>
            <a:r>
              <a:rPr lang="tr-TR" dirty="0" smtClean="0"/>
              <a:t>Posta gönderisi</a:t>
            </a:r>
          </a:p>
          <a:p>
            <a:pPr lvl="1"/>
            <a:r>
              <a:rPr lang="tr-TR" dirty="0" smtClean="0"/>
              <a:t>SMS mesaj</a:t>
            </a:r>
          </a:p>
          <a:p>
            <a:pPr lvl="1"/>
            <a:r>
              <a:rPr lang="tr-TR" dirty="0" smtClean="0"/>
              <a:t>Reklam ve banner (internet sitesi üzerinden)</a:t>
            </a:r>
          </a:p>
          <a:p>
            <a:pPr lvl="1"/>
            <a:r>
              <a:rPr lang="tr-TR" dirty="0" smtClean="0"/>
              <a:t>Toplantı, fuar, seminer ve konferanslar</a:t>
            </a:r>
          </a:p>
          <a:p>
            <a:r>
              <a:rPr lang="tr-TR" dirty="0" smtClean="0"/>
              <a:t>Perakendeci isterse daha farklı kampanya türleri de belirleyebilir.</a:t>
            </a:r>
            <a:endParaRPr lang="tr-TR" dirty="0"/>
          </a:p>
        </p:txBody>
      </p:sp>
    </p:spTree>
    <p:extLst>
      <p:ext uri="{BB962C8B-B14F-4D97-AF65-F5344CB8AC3E}">
        <p14:creationId xmlns:p14="http://schemas.microsoft.com/office/powerpoint/2010/main" val="1111461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Perakendecilikte Kampanya Yönetimi</a:t>
            </a:r>
          </a:p>
        </p:txBody>
      </p:sp>
      <p:sp>
        <p:nvSpPr>
          <p:cNvPr id="5" name="İçerik Yer Tutucusu 4"/>
          <p:cNvSpPr>
            <a:spLocks noGrp="1"/>
          </p:cNvSpPr>
          <p:nvPr>
            <p:ph idx="1"/>
          </p:nvPr>
        </p:nvSpPr>
        <p:spPr/>
        <p:txBody>
          <a:bodyPr>
            <a:normAutofit fontScale="77500" lnSpcReduction="20000"/>
          </a:bodyPr>
          <a:lstStyle/>
          <a:p>
            <a:r>
              <a:rPr lang="tr-TR" sz="2800" dirty="0" smtClean="0"/>
              <a:t>Perakendeci </a:t>
            </a:r>
            <a:r>
              <a:rPr lang="tr-TR" sz="2800" dirty="0"/>
              <a:t>firma kampanya düzenlerken şu bilgileri dikkate almak zorundadır</a:t>
            </a:r>
            <a:r>
              <a:rPr lang="tr-TR" sz="2800" dirty="0" smtClean="0"/>
              <a:t>:</a:t>
            </a:r>
            <a:r>
              <a:rPr lang="tr-TR" sz="2800" dirty="0"/>
              <a:t> </a:t>
            </a:r>
            <a:endParaRPr lang="tr-TR" sz="3200" dirty="0" smtClean="0"/>
          </a:p>
          <a:p>
            <a:pPr lvl="1"/>
            <a:r>
              <a:rPr lang="tr-TR" sz="2700" dirty="0" smtClean="0"/>
              <a:t>Kampanya tipi ve kampanya adı</a:t>
            </a:r>
          </a:p>
          <a:p>
            <a:pPr lvl="1"/>
            <a:r>
              <a:rPr lang="tr-TR" sz="2700" dirty="0" smtClean="0"/>
              <a:t>Kampanya </a:t>
            </a:r>
            <a:r>
              <a:rPr lang="tr-TR" sz="2700" dirty="0" err="1"/>
              <a:t>ID'si</a:t>
            </a:r>
            <a:r>
              <a:rPr lang="tr-TR" sz="2700" dirty="0"/>
              <a:t> (kimliği) ve ilişkili kampanya </a:t>
            </a:r>
            <a:r>
              <a:rPr lang="tr-TR" sz="2700" dirty="0" err="1"/>
              <a:t>ID’si</a:t>
            </a:r>
            <a:endParaRPr lang="tr-TR" sz="2700" dirty="0"/>
          </a:p>
          <a:p>
            <a:pPr lvl="1"/>
            <a:r>
              <a:rPr lang="tr-TR" sz="2700" dirty="0"/>
              <a:t>Kampanya sorumlusu</a:t>
            </a:r>
          </a:p>
          <a:p>
            <a:pPr lvl="1"/>
            <a:r>
              <a:rPr lang="tr-TR" sz="2700" dirty="0"/>
              <a:t>Beklenen gelir</a:t>
            </a:r>
          </a:p>
          <a:p>
            <a:pPr lvl="1"/>
            <a:r>
              <a:rPr lang="tr-TR" sz="2700" dirty="0"/>
              <a:t>Bütçelenen maliyet ve gerçekleşen maliyet</a:t>
            </a:r>
          </a:p>
          <a:p>
            <a:pPr lvl="1"/>
            <a:r>
              <a:rPr lang="tr-TR" sz="2700" dirty="0"/>
              <a:t>Beklenen geri dönüş oranı</a:t>
            </a:r>
          </a:p>
          <a:p>
            <a:pPr lvl="1"/>
            <a:r>
              <a:rPr lang="tr-TR" sz="2700" dirty="0"/>
              <a:t>Kampanya özeti</a:t>
            </a:r>
          </a:p>
          <a:p>
            <a:pPr lvl="1"/>
            <a:r>
              <a:rPr lang="tr-TR" sz="2700" dirty="0"/>
              <a:t>Kampanya hedefi ve hedef kitlesi</a:t>
            </a:r>
          </a:p>
          <a:p>
            <a:pPr lvl="1"/>
            <a:r>
              <a:rPr lang="tr-TR" sz="2700" dirty="0"/>
              <a:t>İşyeri</a:t>
            </a:r>
          </a:p>
          <a:p>
            <a:pPr lvl="1"/>
            <a:r>
              <a:rPr lang="tr-TR" sz="2700" dirty="0"/>
              <a:t>Başlangıç tarihi ve bitiş tarihi</a:t>
            </a:r>
          </a:p>
          <a:p>
            <a:pPr lvl="1"/>
            <a:r>
              <a:rPr lang="tr-TR" sz="2700" dirty="0" smtClean="0"/>
              <a:t>Konumu</a:t>
            </a:r>
            <a:endParaRPr lang="tr-TR" sz="3500" dirty="0"/>
          </a:p>
        </p:txBody>
      </p:sp>
    </p:spTree>
    <p:extLst>
      <p:ext uri="{BB962C8B-B14F-4D97-AF65-F5344CB8AC3E}">
        <p14:creationId xmlns:p14="http://schemas.microsoft.com/office/powerpoint/2010/main" val="485262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Perakendecilikte Kampanya Yönetimi</a:t>
            </a:r>
          </a:p>
        </p:txBody>
      </p:sp>
      <p:sp>
        <p:nvSpPr>
          <p:cNvPr id="5" name="İçerik Yer Tutucusu 4"/>
          <p:cNvSpPr>
            <a:spLocks noGrp="1"/>
          </p:cNvSpPr>
          <p:nvPr>
            <p:ph idx="1"/>
          </p:nvPr>
        </p:nvSpPr>
        <p:spPr/>
        <p:txBody>
          <a:bodyPr>
            <a:normAutofit fontScale="85000" lnSpcReduction="20000"/>
          </a:bodyPr>
          <a:lstStyle/>
          <a:p>
            <a:r>
              <a:rPr lang="tr-TR" sz="2800" dirty="0"/>
              <a:t>Kampanyaların düzenlenmesinde ve takibinde o kampanya tipine göre ihtiyaç duyulan bilgiler büyük önem taşımaktadır.</a:t>
            </a:r>
          </a:p>
          <a:p>
            <a:r>
              <a:rPr lang="tr-TR" sz="2800" dirty="0"/>
              <a:t>Düzenlenen kampanyada kimin hangi işleri yapacağının planlanıp, görev dağıtımının yapılması da bir diğer önemli faktördür. Uygun personelin çok iyi seçilmesi gerekir.</a:t>
            </a:r>
          </a:p>
          <a:p>
            <a:r>
              <a:rPr lang="tr-TR" sz="2800" dirty="0"/>
              <a:t>Kampanyalarda kullanılacak veya gönderilecek her türlü dokümanın her kampanya için ayrı ayrı belirlenmesi gerekir. Personel kendi görev ve aktivitelerinde kullanacakları her türlü dokümana önceden ulaşabilmelidir.</a:t>
            </a:r>
          </a:p>
          <a:p>
            <a:r>
              <a:rPr lang="tr-TR" sz="2800" dirty="0"/>
              <a:t>Kampanya dâhilinde yer alan her türlü işlem ve aktivitenin ve bu aktivite sonuçlarının takip ve analizi yapılmalıdır</a:t>
            </a:r>
            <a:r>
              <a:rPr lang="tr-TR" sz="2800" dirty="0" smtClean="0"/>
              <a:t>.</a:t>
            </a:r>
            <a:endParaRPr lang="tr-TR" sz="2800" dirty="0"/>
          </a:p>
        </p:txBody>
      </p:sp>
    </p:spTree>
    <p:extLst>
      <p:ext uri="{BB962C8B-B14F-4D97-AF65-F5344CB8AC3E}">
        <p14:creationId xmlns:p14="http://schemas.microsoft.com/office/powerpoint/2010/main" val="2513500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Perakendecilikte Kampanya Yönetimi</a:t>
            </a:r>
          </a:p>
        </p:txBody>
      </p:sp>
      <p:sp>
        <p:nvSpPr>
          <p:cNvPr id="5" name="İçerik Yer Tutucusu 4"/>
          <p:cNvSpPr>
            <a:spLocks noGrp="1"/>
          </p:cNvSpPr>
          <p:nvPr>
            <p:ph idx="1"/>
          </p:nvPr>
        </p:nvSpPr>
        <p:spPr/>
        <p:txBody>
          <a:bodyPr>
            <a:normAutofit fontScale="92500" lnSpcReduction="10000"/>
          </a:bodyPr>
          <a:lstStyle/>
          <a:p>
            <a:r>
              <a:rPr lang="tr-TR" sz="2800" dirty="0"/>
              <a:t>Takip ve analizlerinin yapılması gereken başlıca işlemler şunlardır: </a:t>
            </a:r>
          </a:p>
          <a:p>
            <a:pPr lvl="1"/>
            <a:r>
              <a:rPr lang="tr-TR" sz="2700" dirty="0"/>
              <a:t>Toplama Aktivite sayısı</a:t>
            </a:r>
          </a:p>
          <a:p>
            <a:pPr lvl="1"/>
            <a:r>
              <a:rPr lang="tr-TR" sz="2700" dirty="0"/>
              <a:t>Geri dönüş oranı</a:t>
            </a:r>
          </a:p>
          <a:p>
            <a:pPr lvl="1"/>
            <a:r>
              <a:rPr lang="tr-TR" sz="2700" dirty="0"/>
              <a:t>Toplam fırsat sayısı</a:t>
            </a:r>
          </a:p>
          <a:p>
            <a:pPr lvl="1"/>
            <a:r>
              <a:rPr lang="tr-TR" sz="2700" dirty="0"/>
              <a:t>Toplam teklif sayısı</a:t>
            </a:r>
          </a:p>
          <a:p>
            <a:pPr lvl="1"/>
            <a:r>
              <a:rPr lang="tr-TR" sz="2700" dirty="0"/>
              <a:t>Toplam sipariş sayısı</a:t>
            </a:r>
          </a:p>
          <a:p>
            <a:pPr lvl="1"/>
            <a:r>
              <a:rPr lang="tr-TR" sz="2700" dirty="0"/>
              <a:t>Toplam fırsat tutarı</a:t>
            </a:r>
          </a:p>
          <a:p>
            <a:pPr lvl="1"/>
            <a:r>
              <a:rPr lang="tr-TR" sz="2700" dirty="0"/>
              <a:t>Toplam teklif tutarı</a:t>
            </a:r>
          </a:p>
          <a:p>
            <a:pPr lvl="1"/>
            <a:r>
              <a:rPr lang="tr-TR" sz="2700" dirty="0"/>
              <a:t>Toplam sipariş </a:t>
            </a:r>
            <a:r>
              <a:rPr lang="tr-TR" sz="2700" dirty="0" smtClean="0"/>
              <a:t>tutarı</a:t>
            </a:r>
            <a:endParaRPr lang="tr-TR" sz="2800" dirty="0"/>
          </a:p>
        </p:txBody>
      </p:sp>
    </p:spTree>
    <p:extLst>
      <p:ext uri="{BB962C8B-B14F-4D97-AF65-F5344CB8AC3E}">
        <p14:creationId xmlns:p14="http://schemas.microsoft.com/office/powerpoint/2010/main" val="2763979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 BİLGİSİ</a:t>
            </a:r>
          </a:p>
        </p:txBody>
      </p:sp>
      <p:sp>
        <p:nvSpPr>
          <p:cNvPr id="5" name="İçerik Yer Tutucusu 4"/>
          <p:cNvSpPr>
            <a:spLocks noGrp="1"/>
          </p:cNvSpPr>
          <p:nvPr>
            <p:ph idx="1"/>
          </p:nvPr>
        </p:nvSpPr>
        <p:spPr/>
        <p:txBody>
          <a:bodyPr>
            <a:normAutofit/>
          </a:bodyPr>
          <a:lstStyle/>
          <a:p>
            <a:pPr lvl="0"/>
            <a:r>
              <a:rPr lang="tr-TR" sz="2800" b="1" dirty="0"/>
              <a:t>ÜRÜN BİLGİSİ</a:t>
            </a:r>
          </a:p>
          <a:p>
            <a:r>
              <a:rPr lang="tr-TR" sz="2800" dirty="0" smtClean="0"/>
              <a:t>Pazarlama </a:t>
            </a:r>
            <a:r>
              <a:rPr lang="tr-TR" sz="2800" dirty="0"/>
              <a:t>ve satış operasyonlarında müşteriye sunulacak ürünlerin tasnifi, detay bilgilerinin hazırlanabilmesi ve alternatif ürün seçeneklerinin tanımlanması son derece önemlidir</a:t>
            </a:r>
            <a:r>
              <a:rPr lang="tr-TR" sz="2800" dirty="0" smtClean="0"/>
              <a:t>.</a:t>
            </a:r>
            <a:r>
              <a:rPr lang="tr-TR" sz="2800" dirty="0"/>
              <a:t> </a:t>
            </a:r>
          </a:p>
        </p:txBody>
      </p:sp>
    </p:spTree>
    <p:extLst>
      <p:ext uri="{BB962C8B-B14F-4D97-AF65-F5344CB8AC3E}">
        <p14:creationId xmlns:p14="http://schemas.microsoft.com/office/powerpoint/2010/main" val="348182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ÜRÜN SATIŞ KOŞULLARI</a:t>
            </a:r>
          </a:p>
        </p:txBody>
      </p:sp>
      <p:sp>
        <p:nvSpPr>
          <p:cNvPr id="3" name="İçerik Yer Tutucusu 2"/>
          <p:cNvSpPr>
            <a:spLocks noGrp="1"/>
          </p:cNvSpPr>
          <p:nvPr>
            <p:ph idx="1"/>
          </p:nvPr>
        </p:nvSpPr>
        <p:spPr/>
        <p:txBody>
          <a:bodyPr>
            <a:normAutofit fontScale="92500" lnSpcReduction="10000"/>
          </a:bodyPr>
          <a:lstStyle/>
          <a:p>
            <a:r>
              <a:rPr lang="tr-TR" dirty="0"/>
              <a:t>Bütün bu faaliyetlerin müşteriye doğru bir şekilde ulaşması için en önemli kişi ,tabii ki satış elemanıdır. Bu nedenle perakendeci mağaza öncelikle satış elemanlarını doğru yönlendirmek ve bir çalışma planı yapmak zorundadır. Daha önceki modüllerde de bahsedildiği üzere satış elemanı mağazanın her bölümünde sırayla çalışmak durumundadır. Mağaza yöneticisi veya satış şefi hafta başında personelin hangi bölümlerde çalışacağını gösteren bir </a:t>
            </a:r>
            <a:r>
              <a:rPr lang="tr-TR" dirty="0" err="1"/>
              <a:t>shift</a:t>
            </a:r>
            <a:r>
              <a:rPr lang="tr-TR" dirty="0"/>
              <a:t> (satış elemanlarının haftalık çalışma planı) hazırlar. Yönetici bu planlamayı yaparken tabii ki personelinin isteklerini de, motivasyonları açısından dikkate almalıdır</a:t>
            </a:r>
            <a:r>
              <a:rPr lang="tr-TR" dirty="0" smtClean="0"/>
              <a:t>.</a:t>
            </a:r>
            <a:endParaRPr lang="tr-TR" dirty="0"/>
          </a:p>
        </p:txBody>
      </p:sp>
    </p:spTree>
    <p:extLst>
      <p:ext uri="{BB962C8B-B14F-4D97-AF65-F5344CB8AC3E}">
        <p14:creationId xmlns:p14="http://schemas.microsoft.com/office/powerpoint/2010/main" val="12534406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 BİLGİSİ</a:t>
            </a:r>
          </a:p>
        </p:txBody>
      </p:sp>
      <p:sp>
        <p:nvSpPr>
          <p:cNvPr id="5" name="İçerik Yer Tutucusu 4"/>
          <p:cNvSpPr>
            <a:spLocks noGrp="1"/>
          </p:cNvSpPr>
          <p:nvPr>
            <p:ph idx="1"/>
          </p:nvPr>
        </p:nvSpPr>
        <p:spPr/>
        <p:txBody>
          <a:bodyPr>
            <a:normAutofit/>
          </a:bodyPr>
          <a:lstStyle/>
          <a:p>
            <a:r>
              <a:rPr lang="tr-TR" sz="2800" dirty="0"/>
              <a:t>Satış elemanı gıda, giyim, tekstil, dayanıklı tüketim maddeleri, sağlık ürünleri, otomotiv gibi çeşitlerinin hepsini sayamadığımız pek çok alandan herhangi birinde çalışabilir. Hangi alan olursa olsun öncelikle satış tekniklerini ve mağaza kurallarını çok iyi bilmek ,sonra da bulunduğu alanda sattığı ürünü veya ürün gruplarını her yönden tanımak ve bu doğrultuda müşteriyi doğru bilgilendirmek zorundadır. </a:t>
            </a:r>
          </a:p>
        </p:txBody>
      </p:sp>
    </p:spTree>
    <p:extLst>
      <p:ext uri="{BB962C8B-B14F-4D97-AF65-F5344CB8AC3E}">
        <p14:creationId xmlns:p14="http://schemas.microsoft.com/office/powerpoint/2010/main" val="757030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 BİLGİSİ</a:t>
            </a:r>
          </a:p>
        </p:txBody>
      </p:sp>
      <p:sp>
        <p:nvSpPr>
          <p:cNvPr id="5" name="İçerik Yer Tutucusu 4"/>
          <p:cNvSpPr>
            <a:spLocks noGrp="1"/>
          </p:cNvSpPr>
          <p:nvPr>
            <p:ph idx="1"/>
          </p:nvPr>
        </p:nvSpPr>
        <p:spPr/>
        <p:txBody>
          <a:bodyPr>
            <a:normAutofit/>
          </a:bodyPr>
          <a:lstStyle/>
          <a:p>
            <a:r>
              <a:rPr lang="tr-TR" sz="2800" dirty="0"/>
              <a:t>Örneğin, giyimde çalışan bir satış elemanı sattığı pantolonun kumaşının cinsini bilmek ve yıkandığında çekip çekmeyeceği veya renginin solup solmayacağı konusunda müşteriye gerekli bilgiyi vermek durumundadır. Beyaz eşya satışında çalışan bir satış elemanı, sattığı ürünün sahip olduğu tüm fonksiyonları bilmek zorundadır. Ayakkabı sektöründe çalışıyorsa, ayakkabının yağmurda bozulup bozulmayacağını müşteriye gerekçeleriyle anlatmalıdır.</a:t>
            </a:r>
          </a:p>
          <a:p>
            <a:pPr marL="0" indent="0">
              <a:buNone/>
            </a:pPr>
            <a:endParaRPr lang="tr-TR" sz="2800" dirty="0"/>
          </a:p>
        </p:txBody>
      </p:sp>
    </p:spTree>
    <p:extLst>
      <p:ext uri="{BB962C8B-B14F-4D97-AF65-F5344CB8AC3E}">
        <p14:creationId xmlns:p14="http://schemas.microsoft.com/office/powerpoint/2010/main" val="620242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1414463" y="241300"/>
            <a:ext cx="6315075" cy="6381750"/>
            <a:chOff x="891" y="152"/>
            <a:chExt cx="3978" cy="4020"/>
          </a:xfrm>
        </p:grpSpPr>
        <p:sp>
          <p:nvSpPr>
            <p:cNvPr id="5" name="AutoShape 4"/>
            <p:cNvSpPr>
              <a:spLocks noChangeAspect="1" noChangeArrowheads="1" noTextEdit="1"/>
            </p:cNvSpPr>
            <p:nvPr/>
          </p:nvSpPr>
          <p:spPr bwMode="auto">
            <a:xfrm>
              <a:off x="891" y="152"/>
              <a:ext cx="3978" cy="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 y="152"/>
              <a:ext cx="3984" cy="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82426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 BİLGİSİ</a:t>
            </a:r>
          </a:p>
        </p:txBody>
      </p:sp>
      <p:sp>
        <p:nvSpPr>
          <p:cNvPr id="5" name="İçerik Yer Tutucusu 4"/>
          <p:cNvSpPr>
            <a:spLocks noGrp="1"/>
          </p:cNvSpPr>
          <p:nvPr>
            <p:ph idx="1"/>
          </p:nvPr>
        </p:nvSpPr>
        <p:spPr/>
        <p:txBody>
          <a:bodyPr>
            <a:normAutofit fontScale="92500"/>
          </a:bodyPr>
          <a:lstStyle/>
          <a:p>
            <a:pPr lvl="1"/>
            <a:r>
              <a:rPr lang="tr-TR" b="1" dirty="0"/>
              <a:t>Ürün bilgisi: </a:t>
            </a:r>
            <a:r>
              <a:rPr lang="tr-TR" dirty="0"/>
              <a:t>Satış ve pazarlama aktivitelerinde satış elemanlarının ürünle ilgili olarak ihtiyaç duydukları her türlü bilgi satış öncesi ayrıntılı şekilde  verilmelidir.</a:t>
            </a:r>
          </a:p>
          <a:p>
            <a:pPr lvl="1"/>
            <a:r>
              <a:rPr lang="tr-TR" b="1" dirty="0"/>
              <a:t>Teknik bilgiler: </a:t>
            </a:r>
            <a:r>
              <a:rPr lang="tr-TR" dirty="0"/>
              <a:t>Ürün grupları bazında istenilen özel bilgiler satış  elemanlarının ihtiyaçlarına uygun olarak belirtilmelidir.</a:t>
            </a:r>
          </a:p>
          <a:p>
            <a:pPr lvl="1"/>
            <a:r>
              <a:rPr lang="tr-TR" b="1" dirty="0"/>
              <a:t>Satış bilgileri ve koşulları: </a:t>
            </a:r>
            <a:r>
              <a:rPr lang="tr-TR" dirty="0"/>
              <a:t>Fiyat listeleri, kampanya ve promosyon koşulları, ödeme koşulları vb. planlanmalıdır</a:t>
            </a:r>
            <a:r>
              <a:rPr lang="tr-TR" dirty="0" smtClean="0"/>
              <a:t>.</a:t>
            </a:r>
            <a:endParaRPr lang="tr-TR" sz="4000" dirty="0"/>
          </a:p>
          <a:p>
            <a:pPr lvl="1"/>
            <a:r>
              <a:rPr lang="tr-TR" b="1" dirty="0"/>
              <a:t>Stok bilgisi: </a:t>
            </a:r>
            <a:r>
              <a:rPr lang="tr-TR" dirty="0"/>
              <a:t>Ürünün depolar bazında mevcutları, yapılmış olan rezervasyonlar, yolda ne kadar mal olduğu, gümrükte bekleyenler, verilmiş </a:t>
            </a:r>
            <a:r>
              <a:rPr lang="tr-TR" dirty="0" err="1"/>
              <a:t>satınalma</a:t>
            </a:r>
            <a:r>
              <a:rPr lang="tr-TR" dirty="0"/>
              <a:t> siparişleri vb. belirlenmelidir</a:t>
            </a:r>
            <a:r>
              <a:rPr lang="tr-TR" dirty="0" smtClean="0"/>
              <a:t>.</a:t>
            </a:r>
            <a:endParaRPr lang="tr-TR" dirty="0"/>
          </a:p>
        </p:txBody>
      </p:sp>
    </p:spTree>
    <p:extLst>
      <p:ext uri="{BB962C8B-B14F-4D97-AF65-F5344CB8AC3E}">
        <p14:creationId xmlns:p14="http://schemas.microsoft.com/office/powerpoint/2010/main" val="1816248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 BİLGİSİ</a:t>
            </a:r>
          </a:p>
        </p:txBody>
      </p:sp>
      <p:sp>
        <p:nvSpPr>
          <p:cNvPr id="5" name="İçerik Yer Tutucusu 4"/>
          <p:cNvSpPr>
            <a:spLocks noGrp="1"/>
          </p:cNvSpPr>
          <p:nvPr>
            <p:ph idx="1"/>
          </p:nvPr>
        </p:nvSpPr>
        <p:spPr/>
        <p:txBody>
          <a:bodyPr>
            <a:normAutofit fontScale="85000" lnSpcReduction="10000"/>
          </a:bodyPr>
          <a:lstStyle/>
          <a:p>
            <a:pPr lvl="1"/>
            <a:r>
              <a:rPr lang="tr-TR" b="1" dirty="0"/>
              <a:t>Ürün </a:t>
            </a:r>
            <a:r>
              <a:rPr lang="tr-TR" b="1" dirty="0" err="1"/>
              <a:t>dökümanları</a:t>
            </a:r>
            <a:r>
              <a:rPr lang="tr-TR" b="1" dirty="0"/>
              <a:t>: </a:t>
            </a:r>
            <a:r>
              <a:rPr lang="tr-TR" dirty="0"/>
              <a:t>Her ürün için istenilen tipteki (</a:t>
            </a:r>
            <a:r>
              <a:rPr lang="tr-TR" dirty="0" err="1"/>
              <a:t>pdf</a:t>
            </a:r>
            <a:r>
              <a:rPr lang="tr-TR" dirty="0"/>
              <a:t>, e-mail, resim, </a:t>
            </a:r>
            <a:r>
              <a:rPr lang="tr-TR" dirty="0" err="1"/>
              <a:t>word</a:t>
            </a:r>
            <a:r>
              <a:rPr lang="tr-TR" dirty="0"/>
              <a:t>, </a:t>
            </a:r>
            <a:r>
              <a:rPr lang="tr-TR" dirty="0" err="1"/>
              <a:t>excel</a:t>
            </a:r>
            <a:r>
              <a:rPr lang="tr-TR" dirty="0"/>
              <a:t>, sunu, rapor vb.) dokümanları ilişkilendirmek ve saklamak gerekir. Satış elemanları bu dokümanlara ihtiyaç duydukları anda ulaşabilmelidirler</a:t>
            </a:r>
          </a:p>
          <a:p>
            <a:pPr lvl="1"/>
            <a:r>
              <a:rPr lang="tr-TR" b="1" dirty="0"/>
              <a:t>Ürün katalogları: </a:t>
            </a:r>
            <a:r>
              <a:rPr lang="tr-TR" dirty="0"/>
              <a:t>Perakendeci istenilen sayıda ürün kataloğu oluşturup, kataloglar ile ürün ilişkilerini belirlemelidir. Bu sayede satış elemanları ve müşteriler kendi ihtiyaçlarına uygun liste ve bilgilere kolaylıkla ulaşabilirler.</a:t>
            </a:r>
          </a:p>
          <a:p>
            <a:pPr lvl="1"/>
            <a:r>
              <a:rPr lang="tr-TR" b="1" dirty="0"/>
              <a:t>Müşterinin aldığı ürünler: </a:t>
            </a:r>
            <a:r>
              <a:rPr lang="tr-TR" dirty="0"/>
              <a:t>Müşterinin hangi ürünleri ne zaman aldığı, ürünlerin seri numaraları, miktarları, garanti statüleri, </a:t>
            </a:r>
            <a:r>
              <a:rPr lang="tr-TR" dirty="0" err="1"/>
              <a:t>satınalma</a:t>
            </a:r>
            <a:r>
              <a:rPr lang="tr-TR" dirty="0"/>
              <a:t> koşulları gibi bilgilere satış elemanları kolayca ulaşabilmelidir.</a:t>
            </a:r>
          </a:p>
          <a:p>
            <a:pPr lvl="1"/>
            <a:r>
              <a:rPr lang="tr-TR" b="1" dirty="0"/>
              <a:t>Satış analizi: </a:t>
            </a:r>
            <a:r>
              <a:rPr lang="tr-TR" dirty="0"/>
              <a:t>Ürünlerin hangi tarihlerde kime, ne kadar, hangi fiyattan, hangi ödeme koşulları ile satıldığı, en çok satılan, en az satılan ürünler vb. bilgiler anında analiz edilebilmelidir.</a:t>
            </a:r>
          </a:p>
        </p:txBody>
      </p:sp>
    </p:spTree>
    <p:extLst>
      <p:ext uri="{BB962C8B-B14F-4D97-AF65-F5344CB8AC3E}">
        <p14:creationId xmlns:p14="http://schemas.microsoft.com/office/powerpoint/2010/main" val="4047499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Gıda Satışı ve Hijyen (Sağlığa Uygunluk)</a:t>
            </a:r>
          </a:p>
        </p:txBody>
      </p:sp>
      <p:sp>
        <p:nvSpPr>
          <p:cNvPr id="5" name="İçerik Yer Tutucusu 4"/>
          <p:cNvSpPr>
            <a:spLocks noGrp="1"/>
          </p:cNvSpPr>
          <p:nvPr>
            <p:ph idx="1"/>
          </p:nvPr>
        </p:nvSpPr>
        <p:spPr/>
        <p:txBody>
          <a:bodyPr>
            <a:normAutofit/>
          </a:bodyPr>
          <a:lstStyle/>
          <a:p>
            <a:r>
              <a:rPr lang="tr-TR" sz="2800" dirty="0" smtClean="0"/>
              <a:t>Türkiye'de </a:t>
            </a:r>
            <a:r>
              <a:rPr lang="tr-TR" sz="2800" dirty="0"/>
              <a:t>gıda sanayisi, ülkenin dördüncü büyük sanayisini oluşturmaktadır. Ülkemizdeki tarımsal yapı ve firma büyüklükleri dikkate alındığında, teknoloji kullanımının arzu edilen seviyede olmadığı ve kullanılan hammaddeden yeterli verim alınamadığı görülmektedir. Gıda sektöründeki araştırma ve dağıtım faaliyetleri Marmara ve Ege’de, üretim faaliyetleri ise Marmara, Ege, Akdeniz ve İç Anadolu bölgelerinde yoğunlaşmaktadır.</a:t>
            </a:r>
          </a:p>
          <a:p>
            <a:pPr marL="0" indent="0">
              <a:buNone/>
            </a:pPr>
            <a:endParaRPr lang="tr-TR" sz="2800" dirty="0"/>
          </a:p>
        </p:txBody>
      </p:sp>
    </p:spTree>
    <p:extLst>
      <p:ext uri="{BB962C8B-B14F-4D97-AF65-F5344CB8AC3E}">
        <p14:creationId xmlns:p14="http://schemas.microsoft.com/office/powerpoint/2010/main" val="1029406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Gıda Satışı ve Hijyen (Sağlığa Uygunluk)</a:t>
            </a:r>
          </a:p>
        </p:txBody>
      </p:sp>
      <p:sp>
        <p:nvSpPr>
          <p:cNvPr id="5" name="İçerik Yer Tutucusu 4"/>
          <p:cNvSpPr>
            <a:spLocks noGrp="1"/>
          </p:cNvSpPr>
          <p:nvPr>
            <p:ph idx="1"/>
          </p:nvPr>
        </p:nvSpPr>
        <p:spPr/>
        <p:txBody>
          <a:bodyPr>
            <a:normAutofit fontScale="85000" lnSpcReduction="10000"/>
          </a:bodyPr>
          <a:lstStyle/>
          <a:p>
            <a:r>
              <a:rPr lang="tr-TR" sz="2800" dirty="0"/>
              <a:t>Tüketici artık gıdaları tüketirken resmî olarak kontrol edilen ve onaylanan gıda ürünlerini tüketmek gerektiğinin bilincindedir. Müşteri gıda ürünlerini satın alırken başta hijyen olmak üzere pek çok özelliğinin yanı sıra son kullanma tarihine de bakmayı ihmal etmemektedir ve hiç birimizin de bunları ihmal etmemesi gerekir. Yani gıdaları etiketlerini okuyarak almak gerekir. Ayrıca tüketici gıda satın alırken markalı ürünlere ve marka güvencesine de dikkat etmektedir. Genel olarak inanılan büyük markalarda hijyen temizliği, gıda içeriği gibi hususlara daha fazla dikkat edildiğidir. Ancak yine de gıda tüketiminde kalite farklı algılanan bir kavramdır ve her müşteri kesimine hitap eden bir kalite vardır</a:t>
            </a:r>
            <a:r>
              <a:rPr lang="tr-TR" sz="2800" dirty="0" smtClean="0"/>
              <a:t>.</a:t>
            </a:r>
            <a:endParaRPr lang="tr-TR" sz="2800" dirty="0"/>
          </a:p>
        </p:txBody>
      </p:sp>
    </p:spTree>
    <p:extLst>
      <p:ext uri="{BB962C8B-B14F-4D97-AF65-F5344CB8AC3E}">
        <p14:creationId xmlns:p14="http://schemas.microsoft.com/office/powerpoint/2010/main" val="2587881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Gıda Satışı ve Hijyen (Sağlığa Uygunluk)</a:t>
            </a:r>
          </a:p>
        </p:txBody>
      </p:sp>
      <p:sp>
        <p:nvSpPr>
          <p:cNvPr id="5" name="İçerik Yer Tutucusu 4"/>
          <p:cNvSpPr>
            <a:spLocks noGrp="1"/>
          </p:cNvSpPr>
          <p:nvPr>
            <p:ph idx="1"/>
          </p:nvPr>
        </p:nvSpPr>
        <p:spPr/>
        <p:txBody>
          <a:bodyPr>
            <a:normAutofit/>
          </a:bodyPr>
          <a:lstStyle/>
          <a:p>
            <a:r>
              <a:rPr lang="tr-TR" sz="2800" dirty="0"/>
              <a:t>Gıdanın güvenilir olması çok önemlidir. Marka, </a:t>
            </a:r>
            <a:r>
              <a:rPr lang="tr-TR" sz="2800" dirty="0" err="1"/>
              <a:t>güvenilirlilik</a:t>
            </a:r>
            <a:r>
              <a:rPr lang="tr-TR" sz="2800" dirty="0"/>
              <a:t> için iyi bir göstergedir. Markalı ürünlerin güvenirliliği artar, ancak 'Markasız ürünler güvenilir değildir' diyemeyiz, ancak markasız ürünler risk taşırlar. Markalı ürünlerde sorun yaşadığı zaman ürün takibi şansı daha fazladır, markasız ürünler için bu durum çok fazla geçerli değildir</a:t>
            </a:r>
            <a:r>
              <a:rPr lang="tr-TR" sz="2800" dirty="0" smtClean="0"/>
              <a:t>.</a:t>
            </a:r>
            <a:endParaRPr lang="tr-TR" sz="2800" dirty="0"/>
          </a:p>
        </p:txBody>
      </p:sp>
    </p:spTree>
    <p:extLst>
      <p:ext uri="{BB962C8B-B14F-4D97-AF65-F5344CB8AC3E}">
        <p14:creationId xmlns:p14="http://schemas.microsoft.com/office/powerpoint/2010/main" val="116008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Gıda Satışı ve Hijyen (Sağlığa Uygunluk)</a:t>
            </a:r>
          </a:p>
        </p:txBody>
      </p:sp>
      <p:sp>
        <p:nvSpPr>
          <p:cNvPr id="5" name="İçerik Yer Tutucusu 4"/>
          <p:cNvSpPr>
            <a:spLocks noGrp="1"/>
          </p:cNvSpPr>
          <p:nvPr>
            <p:ph idx="1"/>
          </p:nvPr>
        </p:nvSpPr>
        <p:spPr/>
        <p:txBody>
          <a:bodyPr>
            <a:normAutofit/>
          </a:bodyPr>
          <a:lstStyle/>
          <a:p>
            <a:r>
              <a:rPr lang="tr-TR" sz="2800" dirty="0" smtClean="0"/>
              <a:t>Gıda </a:t>
            </a:r>
            <a:r>
              <a:rPr lang="tr-TR" sz="2800" dirty="0"/>
              <a:t>satışında işe bir de gıda satışını yapan satış elemanı açısından bakmamız gerekir. Gıdada çalışan satış elemanının temizlik ve tazelik kurallarına çok dikkat etmesi gerekir. Artık günümüzde gıdada eldivensiz satış, ister küçük işletme olsun ,ister büyük işletme olsun mümkün olmamalıdır</a:t>
            </a:r>
            <a:r>
              <a:rPr lang="tr-TR" sz="2800" dirty="0" smtClean="0"/>
              <a:t>.</a:t>
            </a:r>
            <a:endParaRPr lang="tr-TR" sz="2800" dirty="0"/>
          </a:p>
        </p:txBody>
      </p:sp>
    </p:spTree>
    <p:extLst>
      <p:ext uri="{BB962C8B-B14F-4D97-AF65-F5344CB8AC3E}">
        <p14:creationId xmlns:p14="http://schemas.microsoft.com/office/powerpoint/2010/main" val="2389998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Gıda Satışı ve Hijyen (Sağlığa Uygunluk)</a:t>
            </a:r>
          </a:p>
        </p:txBody>
      </p:sp>
      <p:sp>
        <p:nvSpPr>
          <p:cNvPr id="5" name="İçerik Yer Tutucusu 4"/>
          <p:cNvSpPr>
            <a:spLocks noGrp="1"/>
          </p:cNvSpPr>
          <p:nvPr>
            <p:ph idx="1"/>
          </p:nvPr>
        </p:nvSpPr>
        <p:spPr/>
        <p:txBody>
          <a:bodyPr>
            <a:normAutofit fontScale="92500" lnSpcReduction="10000"/>
          </a:bodyPr>
          <a:lstStyle/>
          <a:p>
            <a:r>
              <a:rPr lang="tr-TR" sz="2800" dirty="0"/>
              <a:t>Özellikle de satış elemanlarının yapmaması gereken, ancak maalesef sıkça rastladığımız bir yanlış vardır ki, gıdada hijyeni tamamen yok saymaktadır. Satış </a:t>
            </a:r>
            <a:r>
              <a:rPr lang="tr-TR" sz="2800" dirty="0" smtClean="0"/>
              <a:t>elemanı ürünü </a:t>
            </a:r>
            <a:r>
              <a:rPr lang="tr-TR" sz="2800" dirty="0"/>
              <a:t>paketlemek veya poşete koymak üzere paket kâğıdı veya poşet alırken elini </a:t>
            </a:r>
            <a:r>
              <a:rPr lang="tr-TR" sz="2800" dirty="0" err="1"/>
              <a:t>tükürükleyerek</a:t>
            </a:r>
            <a:r>
              <a:rPr lang="tr-TR" sz="2800" dirty="0"/>
              <a:t> almaktadır. Diğer sektörler açısından da satış elemanının böyle  bir  davranışta bulunması oldukça itici bir davranış görüntüsü verecektir. Örneğin, müşterinin ayakkabı satın aldığını ve satış elemanının </a:t>
            </a:r>
            <a:r>
              <a:rPr lang="tr-TR" sz="2800" dirty="0" err="1"/>
              <a:t>tükürükleyerek</a:t>
            </a:r>
            <a:r>
              <a:rPr lang="tr-TR" sz="2800" dirty="0"/>
              <a:t> ayakkabıları içine koyduğu poşeti almak zorunda kaldığını düşünün, o anda poşeti bırakıp gidebilir</a:t>
            </a:r>
            <a:r>
              <a:rPr lang="tr-TR" sz="2800" dirty="0" smtClean="0"/>
              <a:t>. </a:t>
            </a:r>
            <a:endParaRPr lang="tr-TR" sz="2800" dirty="0"/>
          </a:p>
        </p:txBody>
      </p:sp>
    </p:spTree>
    <p:extLst>
      <p:ext uri="{BB962C8B-B14F-4D97-AF65-F5344CB8AC3E}">
        <p14:creationId xmlns:p14="http://schemas.microsoft.com/office/powerpoint/2010/main" val="1575382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11113" y="0"/>
            <a:ext cx="9155113" cy="6943725"/>
            <a:chOff x="-7" y="0"/>
            <a:chExt cx="5767" cy="4374"/>
          </a:xfrm>
        </p:grpSpPr>
        <p:sp>
          <p:nvSpPr>
            <p:cNvPr id="5" name="AutoShape 4"/>
            <p:cNvSpPr>
              <a:spLocks noChangeAspect="1" noChangeArrowheads="1" noTextEdit="1"/>
            </p:cNvSpPr>
            <p:nvPr/>
          </p:nvSpPr>
          <p:spPr bwMode="auto">
            <a:xfrm>
              <a:off x="-7" y="0"/>
              <a:ext cx="5767" cy="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0"/>
              <a:ext cx="5776" cy="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577639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Gıda Satışı ve Hijyen (Sağlığa Uygunluk)</a:t>
            </a:r>
          </a:p>
        </p:txBody>
      </p:sp>
      <p:sp>
        <p:nvSpPr>
          <p:cNvPr id="5" name="İçerik Yer Tutucusu 4"/>
          <p:cNvSpPr>
            <a:spLocks noGrp="1"/>
          </p:cNvSpPr>
          <p:nvPr>
            <p:ph idx="1"/>
          </p:nvPr>
        </p:nvSpPr>
        <p:spPr/>
        <p:txBody>
          <a:bodyPr>
            <a:normAutofit fontScale="92500" lnSpcReduction="10000"/>
          </a:bodyPr>
          <a:lstStyle/>
          <a:p>
            <a:r>
              <a:rPr lang="tr-TR" sz="2800" dirty="0" smtClean="0"/>
              <a:t>Bir de </a:t>
            </a:r>
            <a:r>
              <a:rPr lang="tr-TR" sz="2800" dirty="0"/>
              <a:t>bu durumu gıdada düşündüğünüz zaman daha da vahim bir durum ortaya çıkmakta ve işin içine sağlık  açısından sakıncalar da girmektedir. Bu nedenle satış elemanı özelliklede gıdada çalışanlar gıda ürünlerinin durduğu tezgâhın önünde asla </a:t>
            </a:r>
            <a:r>
              <a:rPr lang="tr-TR" sz="2800" dirty="0" err="1"/>
              <a:t>tükrüklerini</a:t>
            </a:r>
            <a:r>
              <a:rPr lang="tr-TR" sz="2800" dirty="0"/>
              <a:t> saçarak konuşmamalı, elini </a:t>
            </a:r>
            <a:r>
              <a:rPr lang="tr-TR" sz="2800" dirty="0" err="1"/>
              <a:t>tükürüklememeli</a:t>
            </a:r>
            <a:r>
              <a:rPr lang="tr-TR" sz="2800" dirty="0"/>
              <a:t> ve en kolayı eldiven ve gerekli yerlerde ağız maskesi kullanmalı, mağaza yönetimi de bunların kullanılması zorunluluğunu getirmeli ve denetimini de yapmalıdır. Eğer ürünleri kasiyer poşete koyuyorsa, kasiyerde bu davranış kurallarına dikkat etmelidir</a:t>
            </a:r>
            <a:r>
              <a:rPr lang="tr-TR" sz="2800" dirty="0" smtClean="0"/>
              <a:t>.</a:t>
            </a:r>
            <a:endParaRPr lang="tr-TR" sz="2800" dirty="0"/>
          </a:p>
        </p:txBody>
      </p:sp>
    </p:spTree>
    <p:extLst>
      <p:ext uri="{BB962C8B-B14F-4D97-AF65-F5344CB8AC3E}">
        <p14:creationId xmlns:p14="http://schemas.microsoft.com/office/powerpoint/2010/main" val="39789459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Gıda Satışı ve Hijyen (Sağlığa Uygunluk)</a:t>
            </a:r>
          </a:p>
        </p:txBody>
      </p:sp>
      <p:sp>
        <p:nvSpPr>
          <p:cNvPr id="5" name="İçerik Yer Tutucusu 4"/>
          <p:cNvSpPr>
            <a:spLocks noGrp="1"/>
          </p:cNvSpPr>
          <p:nvPr>
            <p:ph idx="1"/>
          </p:nvPr>
        </p:nvSpPr>
        <p:spPr/>
        <p:txBody>
          <a:bodyPr>
            <a:normAutofit fontScale="92500" lnSpcReduction="10000"/>
          </a:bodyPr>
          <a:lstStyle/>
          <a:p>
            <a:endParaRPr lang="tr-TR" sz="1800" dirty="0"/>
          </a:p>
          <a:p>
            <a:r>
              <a:rPr lang="tr-TR" sz="2800" dirty="0"/>
              <a:t>Gıdada bir diğer önemli noktada bayatlamadan ve son kullanma tarihi gelmeden ürünlerin tezgâhtan kaldırılmasıdır. Özellikle meyve, sebze, et, balık, süt ürünlerinde tazelik son derece önemlidir. Müşteri dikkat etmemiş olabilir. Bu konuda sorumluluk tamamen mağazaya aittir. Ayrıca bu ürünlerin tezgâha da çok dikkatli yerleştirilmesi, özen gösterilmesi, atılarak zedelenmemesi, yere düşürülmemesi, görünüşlerinin bozulmaması ve hırpalanmaması gerekir. Tazeliğini kaybetmiş veya son kullanma tarihi yaklaşmış ürün hemen tezgâhtan kaldırılmalıdır</a:t>
            </a:r>
            <a:r>
              <a:rPr lang="tr-TR" sz="2800" dirty="0" smtClean="0"/>
              <a:t>.</a:t>
            </a:r>
            <a:endParaRPr lang="tr-TR" sz="2800" dirty="0"/>
          </a:p>
        </p:txBody>
      </p:sp>
    </p:spTree>
    <p:extLst>
      <p:ext uri="{BB962C8B-B14F-4D97-AF65-F5344CB8AC3E}">
        <p14:creationId xmlns:p14="http://schemas.microsoft.com/office/powerpoint/2010/main" val="2856014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Gıda Satışı ve Hijyen (Sağlığa Uygunluk)</a:t>
            </a:r>
          </a:p>
        </p:txBody>
      </p:sp>
      <p:sp>
        <p:nvSpPr>
          <p:cNvPr id="5" name="İçerik Yer Tutucusu 4"/>
          <p:cNvSpPr>
            <a:spLocks noGrp="1"/>
          </p:cNvSpPr>
          <p:nvPr>
            <p:ph idx="1"/>
          </p:nvPr>
        </p:nvSpPr>
        <p:spPr/>
        <p:txBody>
          <a:bodyPr>
            <a:normAutofit lnSpcReduction="10000"/>
          </a:bodyPr>
          <a:lstStyle/>
          <a:p>
            <a:r>
              <a:rPr lang="tr-TR" sz="2800" dirty="0" smtClean="0"/>
              <a:t>HACCP </a:t>
            </a:r>
            <a:r>
              <a:rPr lang="tr-TR" sz="2800" dirty="0"/>
              <a:t>(</a:t>
            </a:r>
            <a:r>
              <a:rPr lang="tr-TR" sz="2800" dirty="0" err="1"/>
              <a:t>Hazard</a:t>
            </a:r>
            <a:r>
              <a:rPr lang="tr-TR" sz="2800" dirty="0"/>
              <a:t> Analysis </a:t>
            </a:r>
            <a:r>
              <a:rPr lang="tr-TR" sz="2800" dirty="0" err="1"/>
              <a:t>and</a:t>
            </a:r>
            <a:r>
              <a:rPr lang="tr-TR" sz="2800" dirty="0"/>
              <a:t> Critical Control </a:t>
            </a:r>
            <a:r>
              <a:rPr lang="tr-TR" sz="2800" dirty="0" err="1"/>
              <a:t>Points</a:t>
            </a:r>
            <a:r>
              <a:rPr lang="tr-TR" sz="2800" dirty="0"/>
              <a:t> – Kritik Kontrol Noktalarında Tehlike Analizi) gıda sektöründe uluslararası geçerliliği olan (1984 yılında Amerikan Ulusal Araştırma Konseyi HACCP sistemini önerdi. 1996'dan itibaren, ABD ve AB; </a:t>
            </a:r>
            <a:r>
              <a:rPr lang="tr-TR" sz="2800" dirty="0" err="1"/>
              <a:t>HACCP’i</a:t>
            </a:r>
            <a:r>
              <a:rPr lang="tr-TR" sz="2800" dirty="0"/>
              <a:t> zorunlu hâle getirdi). Tehlike ortaya çıkmadan tedbir almayı ve yok etmeyi sağlayan, gıdanın güvenilir olarak üretilmesi ve tüketiciye güvenilir şekilde sunulmasını sağlayan koruyucu ve önleyici bir gıda güvenliği sistemidir. </a:t>
            </a:r>
          </a:p>
        </p:txBody>
      </p:sp>
    </p:spTree>
    <p:extLst>
      <p:ext uri="{BB962C8B-B14F-4D97-AF65-F5344CB8AC3E}">
        <p14:creationId xmlns:p14="http://schemas.microsoft.com/office/powerpoint/2010/main" val="763275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Gıda Satışı ve Hijyen (Sağlığa Uygunluk)</a:t>
            </a:r>
          </a:p>
        </p:txBody>
      </p:sp>
      <p:sp>
        <p:nvSpPr>
          <p:cNvPr id="5" name="İçerik Yer Tutucusu 4"/>
          <p:cNvSpPr>
            <a:spLocks noGrp="1"/>
          </p:cNvSpPr>
          <p:nvPr>
            <p:ph idx="1"/>
          </p:nvPr>
        </p:nvSpPr>
        <p:spPr/>
        <p:txBody>
          <a:bodyPr>
            <a:normAutofit/>
          </a:bodyPr>
          <a:lstStyle/>
          <a:p>
            <a:r>
              <a:rPr lang="tr-TR" sz="2800" dirty="0"/>
              <a:t>Bu nedenle gıda işletmeleri, tüm çalışanlarının ortak sorumluluğunu sağlayarak etkin bir oto-kontrol sistemi kurmaktadırlar. Bu sistem içerisinde HACCP kavramı, tüm gıda zincirine uygulanarak potansiyel tehlikeleri önleyerek güvenilir gıda üretilmesi, güvenilir gıdanın tüketiciye ulaşması, ürün güvenliğine olan güvenin artması amacıyla kurulmuş olup, sürekli kontrol altında </a:t>
            </a:r>
            <a:r>
              <a:rPr lang="tr-TR" sz="2800" dirty="0" smtClean="0"/>
              <a:t>tutulur</a:t>
            </a:r>
            <a:r>
              <a:rPr lang="tr-TR" sz="2800" dirty="0"/>
              <a:t>.</a:t>
            </a:r>
          </a:p>
        </p:txBody>
      </p:sp>
    </p:spTree>
    <p:extLst>
      <p:ext uri="{BB962C8B-B14F-4D97-AF65-F5344CB8AC3E}">
        <p14:creationId xmlns:p14="http://schemas.microsoft.com/office/powerpoint/2010/main" val="6308086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323850" y="993775"/>
            <a:ext cx="8515350" cy="5802313"/>
            <a:chOff x="204" y="626"/>
            <a:chExt cx="5364" cy="3655"/>
          </a:xfrm>
        </p:grpSpPr>
        <p:sp>
          <p:nvSpPr>
            <p:cNvPr id="5" name="AutoShape 4"/>
            <p:cNvSpPr>
              <a:spLocks noChangeAspect="1" noChangeArrowheads="1" noTextEdit="1"/>
            </p:cNvSpPr>
            <p:nvPr/>
          </p:nvSpPr>
          <p:spPr bwMode="auto">
            <a:xfrm>
              <a:off x="204" y="626"/>
              <a:ext cx="5364" cy="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 y="626"/>
              <a:ext cx="5372" cy="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47704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a:t>T.C. Sağlık Bakanlığının Gıda Üretim ve Satış Yerleri Hakkındaki Yönetmeliği</a:t>
            </a:r>
          </a:p>
        </p:txBody>
      </p:sp>
      <p:sp>
        <p:nvSpPr>
          <p:cNvPr id="3" name="İçerik Yer Tutucusu 2"/>
          <p:cNvSpPr>
            <a:spLocks noGrp="1"/>
          </p:cNvSpPr>
          <p:nvPr>
            <p:ph idx="1"/>
          </p:nvPr>
        </p:nvSpPr>
        <p:spPr/>
        <p:txBody>
          <a:bodyPr>
            <a:normAutofit fontScale="62500" lnSpcReduction="20000"/>
          </a:bodyPr>
          <a:lstStyle/>
          <a:p>
            <a:r>
              <a:rPr lang="tr-TR" sz="2800" dirty="0" smtClean="0"/>
              <a:t>Gıda </a:t>
            </a:r>
            <a:r>
              <a:rPr lang="tr-TR" sz="2800" dirty="0"/>
              <a:t>Satış ve Toplu Tüketim Yerlerinin Taşıması Gereken Genel Özellikler:</a:t>
            </a:r>
          </a:p>
          <a:p>
            <a:r>
              <a:rPr lang="tr-TR" sz="2800" dirty="0"/>
              <a:t> </a:t>
            </a:r>
            <a:r>
              <a:rPr lang="tr-TR" sz="2800" b="1" dirty="0" smtClean="0"/>
              <a:t>Madde </a:t>
            </a:r>
            <a:r>
              <a:rPr lang="tr-TR" sz="2800" b="1" dirty="0"/>
              <a:t>33- </a:t>
            </a:r>
            <a:r>
              <a:rPr lang="tr-TR" sz="2800" dirty="0"/>
              <a:t>Bu işyerlerinde aşağıdaki özellikler aranır,</a:t>
            </a:r>
          </a:p>
          <a:p>
            <a:pPr lvl="0"/>
            <a:r>
              <a:rPr lang="tr-TR" sz="2800" dirty="0"/>
              <a:t>Yapılan işin ve satışı yapılan gıda maddesinin özelliğine ve niteliğine göre depo, muhafaza yeri, yıkama, muayene ve kontrol yeri, hazırlama yeri bulunmalıdır. İdare bölümü personel soyunma ve giyinme yerleri, yemekhane, banyo, tuvalet gibi bölümler ayrı olmalıdır.</a:t>
            </a:r>
          </a:p>
          <a:p>
            <a:pPr lvl="0"/>
            <a:r>
              <a:rPr lang="tr-TR" sz="2800" dirty="0"/>
              <a:t>Kapı ve pencerelere veya işyerini iç kısımlarına yapılacak uygun donanımlarla zararlı canlıların girişini engelleyecek önlemler alınmalıdır. Bakanlıkça izin verilen zararlı canlılarla mücadele ilaçları kullanılmalı ve bunlar kilitli yerlerde saklanmalıdır.</a:t>
            </a:r>
          </a:p>
          <a:p>
            <a:pPr lvl="0"/>
            <a:r>
              <a:rPr lang="tr-TR" sz="2800" dirty="0"/>
              <a:t>İşyerinde içme ve kullanma suyu donanımı, akarsu düzeni, ayrıca servis hizmeti verilen işyerlerinde akar sıcak su düzeni bulunmalıdır.</a:t>
            </a:r>
          </a:p>
          <a:p>
            <a:pPr lvl="0"/>
            <a:r>
              <a:rPr lang="tr-TR" sz="2800" dirty="0"/>
              <a:t>Yapılan işin özelliğine göre bina için, zemin ve duvarlar dezenfeksiyona uygun, geçirgen olmayan, koku yapmayan, insan sağlığını olumsuz yönde etkilemeyen uygun malzemeden yapılmalı ve sürekli temiz tutulmalıdır</a:t>
            </a:r>
            <a:r>
              <a:rPr lang="tr-TR" sz="2800" dirty="0" smtClean="0"/>
              <a:t>.</a:t>
            </a:r>
            <a:endParaRPr lang="tr-TR" sz="2800" dirty="0"/>
          </a:p>
        </p:txBody>
      </p:sp>
    </p:spTree>
    <p:extLst>
      <p:ext uri="{BB962C8B-B14F-4D97-AF65-F5344CB8AC3E}">
        <p14:creationId xmlns:p14="http://schemas.microsoft.com/office/powerpoint/2010/main" val="936503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a:t>T.C. Sağlık Bakanlığının Gıda Üretim ve Satış Yerleri Hakkındaki Yönetmeliği</a:t>
            </a:r>
          </a:p>
        </p:txBody>
      </p:sp>
      <p:sp>
        <p:nvSpPr>
          <p:cNvPr id="3" name="İçerik Yer Tutucusu 2"/>
          <p:cNvSpPr>
            <a:spLocks noGrp="1"/>
          </p:cNvSpPr>
          <p:nvPr>
            <p:ph idx="1"/>
          </p:nvPr>
        </p:nvSpPr>
        <p:spPr/>
        <p:txBody>
          <a:bodyPr>
            <a:normAutofit fontScale="70000" lnSpcReduction="20000"/>
          </a:bodyPr>
          <a:lstStyle/>
          <a:p>
            <a:pPr lvl="0"/>
            <a:r>
              <a:rPr lang="tr-TR" sz="2800" dirty="0" smtClean="0"/>
              <a:t>İşyeri </a:t>
            </a:r>
            <a:r>
              <a:rPr lang="tr-TR" sz="2800" dirty="0"/>
              <a:t>sahibi/yönetici, işyerinin faaliyetleri sırasında su, toprak ve hava ile çevresinde bulunan diğer işyeri, kurum ve kuruluşları kirletmeyecek ve buralarda çalışanlarla çevrede yaşayan veya ikamet edenlerin sağlığı olumsuz yönde etkilenmesini engelleyecek önlemleri almalıdır.</a:t>
            </a:r>
          </a:p>
          <a:p>
            <a:pPr lvl="0"/>
            <a:r>
              <a:rPr lang="tr-TR" sz="2800" dirty="0"/>
              <a:t>İşyerinde çöp ve her türlü atıkların konulacağı yeterli sayı ve büyüklükte ağızları kapalı ve sızdırmasız madenî veya plastik çöp kovaları ve bunların içinde çöp torbaları bulundurulmadır.</a:t>
            </a:r>
          </a:p>
          <a:p>
            <a:pPr lvl="0"/>
            <a:r>
              <a:rPr lang="tr-TR" sz="2800" dirty="0"/>
              <a:t>İşyerinde akvaryum temizlik malzemeleri ve gıda maddelerini etkileyebilecek diğer alkollü  maddeler ayrı bölümlerde bulundurulmalıdır.</a:t>
            </a:r>
          </a:p>
          <a:p>
            <a:pPr lvl="0"/>
            <a:r>
              <a:rPr lang="tr-TR" sz="2800" dirty="0"/>
              <a:t>İşyerinde akvaryum canlıları dışında gıda maddeleri ve insanlarla temas edebilecek hayvan bulundurulmalıdır.</a:t>
            </a:r>
          </a:p>
          <a:p>
            <a:r>
              <a:rPr lang="tr-TR" sz="2800" dirty="0"/>
              <a:t>ı) İşyerinin özelliğine göre tuvalet ve lavabolarda temizlik sağlanarak sabun, tercihen sıvı sabun, kâğıt havlu veya el kurutma makinesi bulundurulmalıdır.</a:t>
            </a:r>
          </a:p>
          <a:p>
            <a:r>
              <a:rPr lang="tr-TR" sz="2800" dirty="0"/>
              <a:t>j) İşyerinde ilkyardım malzemesi bulundurulmalıdır</a:t>
            </a:r>
            <a:r>
              <a:rPr lang="tr-TR" sz="2800" dirty="0" smtClean="0"/>
              <a:t>.</a:t>
            </a:r>
            <a:endParaRPr lang="tr-TR" sz="2800" dirty="0"/>
          </a:p>
        </p:txBody>
      </p:sp>
    </p:spTree>
    <p:extLst>
      <p:ext uri="{BB962C8B-B14F-4D97-AF65-F5344CB8AC3E}">
        <p14:creationId xmlns:p14="http://schemas.microsoft.com/office/powerpoint/2010/main" val="2642140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a:t>T.C. Sağlık Bakanlığının Gıda Üretim ve Satış Yerleri Hakkındaki Yönetmeliği</a:t>
            </a:r>
          </a:p>
        </p:txBody>
      </p:sp>
      <p:sp>
        <p:nvSpPr>
          <p:cNvPr id="3" name="İçerik Yer Tutucusu 2"/>
          <p:cNvSpPr>
            <a:spLocks noGrp="1"/>
          </p:cNvSpPr>
          <p:nvPr>
            <p:ph idx="1"/>
          </p:nvPr>
        </p:nvSpPr>
        <p:spPr/>
        <p:txBody>
          <a:bodyPr>
            <a:normAutofit fontScale="70000" lnSpcReduction="20000"/>
          </a:bodyPr>
          <a:lstStyle/>
          <a:p>
            <a:r>
              <a:rPr lang="tr-TR" sz="2800" dirty="0"/>
              <a:t> </a:t>
            </a:r>
            <a:r>
              <a:rPr lang="tr-TR" sz="2800" b="1" dirty="0" smtClean="0"/>
              <a:t>Alet </a:t>
            </a:r>
            <a:r>
              <a:rPr lang="tr-TR" sz="2800" b="1" dirty="0"/>
              <a:t>ve ekipman</a:t>
            </a:r>
          </a:p>
          <a:p>
            <a:r>
              <a:rPr lang="tr-TR" sz="2800" b="1" dirty="0"/>
              <a:t>Madde 34- </a:t>
            </a:r>
            <a:r>
              <a:rPr lang="tr-TR" sz="2800" dirty="0"/>
              <a:t>Gıda maddeleri satış ve toplu tüketim yerlerindeki malzeme, alet ve ekipmanda aşağıda belirtilen özellikler aranır;</a:t>
            </a:r>
          </a:p>
          <a:p>
            <a:pPr lvl="0"/>
            <a:r>
              <a:rPr lang="tr-TR" sz="2800" dirty="0"/>
              <a:t>Kullanılan tüm alet ve ekipman sağlığa uygun malzemeden yapılmalı, kolay ve iyi temizlenebilir özellikte olmalıdır. Bunlar daima temiz bulundurulmalı ve gerektiğinde dezenfekte edilmelidir. Kirli, kırık, paslı, çatlak, lekeli, kötü kokulu, yırtık sırrı dökülmüş ve eksik donanımla gıda satış ve servisi yapılmamalıdır.</a:t>
            </a:r>
          </a:p>
          <a:p>
            <a:pPr lvl="0"/>
            <a:r>
              <a:rPr lang="tr-TR" sz="2800" dirty="0"/>
              <a:t>Kullanılan malzeme, alet ve ekipmandan varsa, yasal düzenleme ile izne bağlanmış olanlar tercih edilmelidir.</a:t>
            </a:r>
          </a:p>
          <a:p>
            <a:pPr lvl="0"/>
            <a:r>
              <a:rPr lang="tr-TR" sz="2800" dirty="0"/>
              <a:t>Elle temas etme gerekliliği olan gıda maddelerinin satış ve servisi uygun plastik eldivenle yapılmalıdır.</a:t>
            </a:r>
          </a:p>
          <a:p>
            <a:pPr lvl="0"/>
            <a:r>
              <a:rPr lang="tr-TR" sz="2800" dirty="0"/>
              <a:t>Sıvı gıda maddeleri her tarafı uygun kaplanmış ve içindeki gıda maddesinin niteliğini bozmayacak özellikteki kaplarda bulundurulmalı ve kaplardan musluk aracılığıyla alınmalıdır</a:t>
            </a:r>
            <a:r>
              <a:rPr lang="tr-TR" sz="2800" dirty="0" smtClean="0"/>
              <a:t>.</a:t>
            </a:r>
            <a:endParaRPr lang="tr-TR" sz="2800" dirty="0"/>
          </a:p>
        </p:txBody>
      </p:sp>
    </p:spTree>
    <p:extLst>
      <p:ext uri="{BB962C8B-B14F-4D97-AF65-F5344CB8AC3E}">
        <p14:creationId xmlns:p14="http://schemas.microsoft.com/office/powerpoint/2010/main" val="35926151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a:t>T.C. Sağlık Bakanlığının Gıda Üretim ve Satış Yerleri Hakkındaki Yönetmeliği</a:t>
            </a:r>
          </a:p>
        </p:txBody>
      </p:sp>
      <p:sp>
        <p:nvSpPr>
          <p:cNvPr id="3" name="İçerik Yer Tutucusu 2"/>
          <p:cNvSpPr>
            <a:spLocks noGrp="1"/>
          </p:cNvSpPr>
          <p:nvPr>
            <p:ph idx="1"/>
          </p:nvPr>
        </p:nvSpPr>
        <p:spPr/>
        <p:txBody>
          <a:bodyPr>
            <a:normAutofit lnSpcReduction="10000"/>
          </a:bodyPr>
          <a:lstStyle/>
          <a:p>
            <a:r>
              <a:rPr lang="tr-TR" sz="2800" b="1" dirty="0" smtClean="0"/>
              <a:t>Personel</a:t>
            </a:r>
            <a:endParaRPr lang="tr-TR" sz="2800" b="1" dirty="0"/>
          </a:p>
          <a:p>
            <a:r>
              <a:rPr lang="tr-TR" sz="2800" b="1" dirty="0"/>
              <a:t>Madde 35- </a:t>
            </a:r>
            <a:r>
              <a:rPr lang="tr-TR" sz="2800" dirty="0"/>
              <a:t>Çalışan personel istihdam edildiği birime ve görevin niteliğine uygun iş giysisi giymeli, kişisel temizliğine önem göstermelidir.</a:t>
            </a:r>
          </a:p>
          <a:p>
            <a:r>
              <a:rPr lang="tr-TR" sz="2800" dirty="0"/>
              <a:t>Satış ve toplu tüketim yerlerinde gıda ile temasta bulunan personelin resmî bir kurumdan alınmış sağlık raporu olmalıdır. Bu personelin periyodik sağlık kontrolleri 3  ayda bir yapılarak sağlık karnelerine işlenmelidir. Bu uygulamalardan işyeri sahibi/yönetici sorumludur</a:t>
            </a:r>
            <a:r>
              <a:rPr lang="tr-TR" sz="2800" dirty="0" smtClean="0"/>
              <a:t>.</a:t>
            </a:r>
            <a:endParaRPr lang="tr-TR" sz="2800" dirty="0"/>
          </a:p>
        </p:txBody>
      </p:sp>
    </p:spTree>
    <p:extLst>
      <p:ext uri="{BB962C8B-B14F-4D97-AF65-F5344CB8AC3E}">
        <p14:creationId xmlns:p14="http://schemas.microsoft.com/office/powerpoint/2010/main" val="4834343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a:t>T.C. Sağlık Bakanlığının Gıda Üretim ve Satış Yerleri Hakkındaki Yönetmeliği</a:t>
            </a:r>
          </a:p>
        </p:txBody>
      </p:sp>
      <p:sp>
        <p:nvSpPr>
          <p:cNvPr id="3" name="İçerik Yer Tutucusu 2"/>
          <p:cNvSpPr>
            <a:spLocks noGrp="1"/>
          </p:cNvSpPr>
          <p:nvPr>
            <p:ph idx="1"/>
          </p:nvPr>
        </p:nvSpPr>
        <p:spPr/>
        <p:txBody>
          <a:bodyPr>
            <a:normAutofit fontScale="62500" lnSpcReduction="20000"/>
          </a:bodyPr>
          <a:lstStyle/>
          <a:p>
            <a:r>
              <a:rPr lang="tr-TR" sz="2800" b="1" dirty="0" smtClean="0"/>
              <a:t>Satış</a:t>
            </a:r>
            <a:r>
              <a:rPr lang="tr-TR" sz="2800" b="1" dirty="0"/>
              <a:t>, muhafaza, depolama</a:t>
            </a:r>
          </a:p>
          <a:p>
            <a:r>
              <a:rPr lang="tr-TR" sz="2800" b="1" dirty="0"/>
              <a:t>Madde 36- </a:t>
            </a:r>
            <a:r>
              <a:rPr lang="tr-TR" sz="2800" dirty="0"/>
              <a:t>Gıda maddeleri satış ve toplu tüketim yerlerinde satışa sunulan gıda maddelerin muhafazası ve depolanmasında aşağıdaki özellikler aranır.</a:t>
            </a:r>
          </a:p>
          <a:p>
            <a:pPr lvl="0"/>
            <a:r>
              <a:rPr lang="tr-TR" sz="2800" dirty="0"/>
              <a:t>Saklama şartları etiketinde belirtilen ve niteliği bakımından uygun sıcaklıkta bekletilmesi gereken gıda maddeleri, üzerinde termometre bulunan ısıtıcı, soğutucu ve derin dondurucularda muhafaza edilmelidir.</a:t>
            </a:r>
          </a:p>
          <a:p>
            <a:pPr lvl="0"/>
            <a:r>
              <a:rPr lang="tr-TR" sz="2800" dirty="0"/>
              <a:t>İşyerinde depolanan, sergilenen ve tüketime sunulan her türlü gıda maddesinin üzerinde, niteliğini belirten ve varsa özel saklama koşullarını gösteren Türk Gıda Kodeksine uygun etiket bulunması zorunludur.</a:t>
            </a:r>
          </a:p>
          <a:p>
            <a:pPr lvl="0"/>
            <a:r>
              <a:rPr lang="tr-TR" sz="2800" dirty="0"/>
              <a:t>Son kullanma tarihi geçen, imalat hatası bulanan veya bozulmuş olup iade edilecek olan gıda maddeleri, satış bölümünden ayrı bir yerde bulundurulmalı ve satışa sunulmamalıdır.</a:t>
            </a:r>
          </a:p>
          <a:p>
            <a:pPr lvl="0"/>
            <a:r>
              <a:rPr lang="tr-TR" sz="2800" dirty="0"/>
              <a:t>Ambalajı yırtılmış, </a:t>
            </a:r>
            <a:r>
              <a:rPr lang="tr-TR" sz="2800" dirty="0" err="1"/>
              <a:t>bombaj</a:t>
            </a:r>
            <a:r>
              <a:rPr lang="tr-TR" sz="2800" dirty="0"/>
              <a:t> yapmış, etiketsiz, imal ve son kullanma tarihi bulunmayan, ambalaj ve/veya etiketi üzerinde ithalat veya üretim izninin tarih ve sayısı yer almayan gıda maddeleri satışa sunulmamalıdır.</a:t>
            </a:r>
          </a:p>
          <a:p>
            <a:pPr lvl="0"/>
            <a:r>
              <a:rPr lang="tr-TR" sz="2800" dirty="0"/>
              <a:t>Yemek fabrikalarında üretilen ve toplu tüketim yerlerinde tüketime sunulan hazır yemek partisinin her çeşidinden alınan örnekler 24 saat uygun  koşullarda saklanmalıdır</a:t>
            </a:r>
            <a:r>
              <a:rPr lang="tr-TR" sz="2800" dirty="0" smtClean="0"/>
              <a:t>.</a:t>
            </a:r>
            <a:endParaRPr lang="tr-TR" sz="2800" dirty="0"/>
          </a:p>
        </p:txBody>
      </p:sp>
    </p:spTree>
    <p:extLst>
      <p:ext uri="{BB962C8B-B14F-4D97-AF65-F5344CB8AC3E}">
        <p14:creationId xmlns:p14="http://schemas.microsoft.com/office/powerpoint/2010/main" val="1730179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Satış Koşullarının Belirlenmesi</a:t>
            </a:r>
          </a:p>
        </p:txBody>
      </p:sp>
      <p:sp>
        <p:nvSpPr>
          <p:cNvPr id="3" name="İçerik Yer Tutucusu 2"/>
          <p:cNvSpPr>
            <a:spLocks noGrp="1"/>
          </p:cNvSpPr>
          <p:nvPr>
            <p:ph idx="1"/>
          </p:nvPr>
        </p:nvSpPr>
        <p:spPr/>
        <p:txBody>
          <a:bodyPr>
            <a:normAutofit/>
          </a:bodyPr>
          <a:lstStyle/>
          <a:p>
            <a:r>
              <a:rPr lang="tr-TR" dirty="0" smtClean="0"/>
              <a:t>Perakendecilikte</a:t>
            </a:r>
            <a:r>
              <a:rPr lang="tr-TR" dirty="0"/>
              <a:t>, mağazalarda uygulanacak satış koşulları genellikle merkezde belirlenerek mağazalar tarafından uygulanmaktadır. Elbette mağaza çalışanlarının bu konudaki fikri alınarak planlama yapılmaktadır. Unutmamak gerekir ki, satışın nasıl olması gerektiğini en iyi ürünü satan satış elemanı ve yöneticisi bilecektir</a:t>
            </a:r>
            <a:r>
              <a:rPr lang="tr-TR" dirty="0" smtClean="0"/>
              <a:t>.</a:t>
            </a:r>
            <a:endParaRPr lang="tr-TR" dirty="0"/>
          </a:p>
        </p:txBody>
      </p:sp>
    </p:spTree>
    <p:extLst>
      <p:ext uri="{BB962C8B-B14F-4D97-AF65-F5344CB8AC3E}">
        <p14:creationId xmlns:p14="http://schemas.microsoft.com/office/powerpoint/2010/main" val="33518681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a:t>T.C. Sağlık Bakanlığının Gıda Üretim ve Satış Yerleri Hakkındaki Yönetmeliği</a:t>
            </a:r>
          </a:p>
        </p:txBody>
      </p:sp>
      <p:sp>
        <p:nvSpPr>
          <p:cNvPr id="3" name="İçerik Yer Tutucusu 2"/>
          <p:cNvSpPr>
            <a:spLocks noGrp="1"/>
          </p:cNvSpPr>
          <p:nvPr>
            <p:ph idx="1"/>
          </p:nvPr>
        </p:nvSpPr>
        <p:spPr/>
        <p:txBody>
          <a:bodyPr>
            <a:normAutofit fontScale="70000" lnSpcReduction="20000"/>
          </a:bodyPr>
          <a:lstStyle/>
          <a:p>
            <a:r>
              <a:rPr lang="tr-TR" sz="2800" b="1" dirty="0" smtClean="0"/>
              <a:t>Aydınlatma</a:t>
            </a:r>
            <a:endParaRPr lang="tr-TR" sz="2800" b="1" dirty="0"/>
          </a:p>
          <a:p>
            <a:r>
              <a:rPr lang="tr-TR" sz="2800" b="1" dirty="0"/>
              <a:t>Madde 37- </a:t>
            </a:r>
            <a:r>
              <a:rPr lang="tr-TR" sz="2800" dirty="0"/>
              <a:t>İşyeri gün ışığına eşdeğer bir şekilde aydınlatılmalıdır. Aydınlatma gıda maddesinin doğal rengini değiştirmeyecek özellikte olmalıdır.</a:t>
            </a:r>
          </a:p>
          <a:p>
            <a:r>
              <a:rPr lang="tr-TR" sz="2800" b="1" dirty="0" smtClean="0"/>
              <a:t>Havalandırma</a:t>
            </a:r>
            <a:endParaRPr lang="tr-TR" sz="2800" b="1" dirty="0"/>
          </a:p>
          <a:p>
            <a:r>
              <a:rPr lang="tr-TR" sz="2800" b="1" dirty="0"/>
              <a:t>Madde 38- </a:t>
            </a:r>
            <a:r>
              <a:rPr lang="tr-TR" sz="2800" dirty="0"/>
              <a:t>Yapılan işin özelliğine göre sıcaklığın aşırı oranda yükselmesini, buharın yoğunlaşmasını, toz oluşumunu önlemek ve kirli havayı değiştirmek için mekanik ve/veya doğal havalandırma sistemi bulundurulmalıdır.</a:t>
            </a:r>
          </a:p>
          <a:p>
            <a:r>
              <a:rPr lang="tr-TR" sz="2800" dirty="0"/>
              <a:t> </a:t>
            </a:r>
            <a:r>
              <a:rPr lang="tr-TR" sz="2800" b="1" dirty="0" smtClean="0"/>
              <a:t>Yetkili </a:t>
            </a:r>
            <a:r>
              <a:rPr lang="tr-TR" sz="2800" b="1" dirty="0"/>
              <a:t>makamlar</a:t>
            </a:r>
          </a:p>
          <a:p>
            <a:r>
              <a:rPr lang="tr-TR" sz="2800" b="1" dirty="0"/>
              <a:t>Madde 39- </a:t>
            </a:r>
            <a:r>
              <a:rPr lang="tr-TR" sz="2800" dirty="0"/>
              <a:t>Gıda maddeleri satış ve toplu tüketim yerleri ile bu yerlerde satılan gıda maddelerinin    denetiminde    Genel    Müdürlük    ve     İl     Teşkilatı     yetkilidir.   Belediye teşekkül eden yerlerde, belediye sınırları ve mücavir alanlar içinde Bakanlık belediyelerle işbirliği yapar</a:t>
            </a:r>
            <a:r>
              <a:rPr lang="tr-TR" sz="2800" dirty="0" smtClean="0"/>
              <a:t>.</a:t>
            </a:r>
            <a:endParaRPr lang="tr-TR" sz="2800" dirty="0"/>
          </a:p>
        </p:txBody>
      </p:sp>
    </p:spTree>
    <p:extLst>
      <p:ext uri="{BB962C8B-B14F-4D97-AF65-F5344CB8AC3E}">
        <p14:creationId xmlns:p14="http://schemas.microsoft.com/office/powerpoint/2010/main" val="2633110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a:t>T.C. Sağlık Bakanlığının Gıda Üretim ve Satış Yerleri Hakkındaki Yönetmeliği</a:t>
            </a:r>
          </a:p>
        </p:txBody>
      </p:sp>
      <p:sp>
        <p:nvSpPr>
          <p:cNvPr id="3" name="İçerik Yer Tutucusu 2"/>
          <p:cNvSpPr>
            <a:spLocks noGrp="1"/>
          </p:cNvSpPr>
          <p:nvPr>
            <p:ph idx="1"/>
          </p:nvPr>
        </p:nvSpPr>
        <p:spPr/>
        <p:txBody>
          <a:bodyPr>
            <a:normAutofit fontScale="92500"/>
          </a:bodyPr>
          <a:lstStyle/>
          <a:p>
            <a:r>
              <a:rPr lang="tr-TR" sz="2800" b="1" dirty="0" smtClean="0"/>
              <a:t>Denetim </a:t>
            </a:r>
            <a:r>
              <a:rPr lang="tr-TR" sz="2800" b="1" dirty="0"/>
              <a:t>esasları</a:t>
            </a:r>
          </a:p>
          <a:p>
            <a:r>
              <a:rPr lang="tr-TR" sz="2800" b="1" dirty="0"/>
              <a:t>Madde 40- </a:t>
            </a:r>
            <a:r>
              <a:rPr lang="tr-TR" sz="2800" dirty="0"/>
              <a:t>Denetimlerde aşağıdaki hususlar aranır,</a:t>
            </a:r>
          </a:p>
          <a:p>
            <a:pPr lvl="0"/>
            <a:r>
              <a:rPr lang="tr-TR" sz="2800" dirty="0"/>
              <a:t>Denetim ve yardımcı denetim elemanları Ek-8'de örneği verilen denetim formuna uygun denetim yapmalı, denetim formunun bir nüshasını işyerinde bırakarak, diğerini Genel Müdürlük/İl Teşkilatına teslim etmelidir.</a:t>
            </a:r>
          </a:p>
          <a:p>
            <a:pPr lvl="0"/>
            <a:r>
              <a:rPr lang="tr-TR" sz="2800" dirty="0"/>
              <a:t>Denetimler şikâyet ve özel hâller dışında Ek–9' da belirtilen sıklıkta yapılır.</a:t>
            </a:r>
          </a:p>
          <a:p>
            <a:r>
              <a:rPr lang="tr-TR" sz="2800" dirty="0"/>
              <a:t>e) Denetimlerde gizlilik prensibi esastır</a:t>
            </a:r>
            <a:r>
              <a:rPr lang="tr-TR" sz="2800" dirty="0" smtClean="0"/>
              <a:t>.</a:t>
            </a:r>
            <a:endParaRPr lang="tr-TR" sz="2800" dirty="0"/>
          </a:p>
        </p:txBody>
      </p:sp>
    </p:spTree>
    <p:extLst>
      <p:ext uri="{BB962C8B-B14F-4D97-AF65-F5344CB8AC3E}">
        <p14:creationId xmlns:p14="http://schemas.microsoft.com/office/powerpoint/2010/main" val="23089482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a:t>T.C. Sağlık Bakanlığının Gıda Üretim ve Satış Yerleri Hakkındaki Yönetmeliği</a:t>
            </a:r>
          </a:p>
        </p:txBody>
      </p:sp>
      <p:sp>
        <p:nvSpPr>
          <p:cNvPr id="3" name="İçerik Yer Tutucusu 2"/>
          <p:cNvSpPr>
            <a:spLocks noGrp="1"/>
          </p:cNvSpPr>
          <p:nvPr>
            <p:ph idx="1"/>
          </p:nvPr>
        </p:nvSpPr>
        <p:spPr/>
        <p:txBody>
          <a:bodyPr>
            <a:normAutofit fontScale="85000" lnSpcReduction="20000"/>
          </a:bodyPr>
          <a:lstStyle/>
          <a:p>
            <a:pPr lvl="0"/>
            <a:r>
              <a:rPr lang="tr-TR" sz="2800" dirty="0"/>
              <a:t>Gıda maddeleri satış ve toplu tüketim yerlerinde denetim ve numune alma işlemi, en az iki yardımcı denetim elemanından oluşan ekip ile gerekli hâllerde ise denetim elemanı ve yardımcı denetim elamanından oluşan en az iki kişilik ekip tarafından yapılır.</a:t>
            </a:r>
          </a:p>
          <a:p>
            <a:pPr lvl="0"/>
            <a:r>
              <a:rPr lang="tr-TR" sz="2800" dirty="0"/>
              <a:t>İşyeri sahibi/ yöneticisi denetim ekiplerine her türlü bilgi ve belgeyi vermeye ve kolaylık göstermeye zorunludur.</a:t>
            </a:r>
          </a:p>
          <a:p>
            <a:pPr lvl="0"/>
            <a:r>
              <a:rPr lang="tr-TR" sz="2800" dirty="0"/>
              <a:t>Denetimler önceden bir uyarı olmaksızın, özel durumlar hariç çalışma saatleri içinde yapılır.</a:t>
            </a:r>
          </a:p>
          <a:p>
            <a:pPr lvl="0"/>
            <a:r>
              <a:rPr lang="tr-TR" sz="2800" dirty="0"/>
              <a:t>Belediyeler denetimle ilgili görevlerini Genel Müdürlük/İl Teşkilatının belirleyeceği esaslara göre yapmaya ve denetim sonuçlarını bir sonraki ayın 10' una kadar İl Teşkilatına göndermeye zorunludur.</a:t>
            </a:r>
          </a:p>
        </p:txBody>
      </p:sp>
    </p:spTree>
    <p:extLst>
      <p:ext uri="{BB962C8B-B14F-4D97-AF65-F5344CB8AC3E}">
        <p14:creationId xmlns:p14="http://schemas.microsoft.com/office/powerpoint/2010/main" val="39028091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a:t>T.C. Sağlık Bakanlığının Gıda Üretim ve Satış Yerleri Hakkındaki Yönetmeliği</a:t>
            </a:r>
          </a:p>
        </p:txBody>
      </p:sp>
      <p:sp>
        <p:nvSpPr>
          <p:cNvPr id="3" name="İçerik Yer Tutucusu 2"/>
          <p:cNvSpPr>
            <a:spLocks noGrp="1"/>
          </p:cNvSpPr>
          <p:nvPr>
            <p:ph idx="1"/>
          </p:nvPr>
        </p:nvSpPr>
        <p:spPr/>
        <p:txBody>
          <a:bodyPr>
            <a:normAutofit/>
          </a:bodyPr>
          <a:lstStyle/>
          <a:p>
            <a:r>
              <a:rPr lang="tr-TR" sz="2800" dirty="0"/>
              <a:t> </a:t>
            </a:r>
            <a:r>
              <a:rPr lang="tr-TR" sz="2800" dirty="0" smtClean="0"/>
              <a:t>N</a:t>
            </a:r>
            <a:r>
              <a:rPr lang="tr-TR" sz="2800" b="1" dirty="0" smtClean="0"/>
              <a:t>umune </a:t>
            </a:r>
            <a:r>
              <a:rPr lang="tr-TR" sz="2800" b="1" dirty="0"/>
              <a:t>alma</a:t>
            </a:r>
          </a:p>
          <a:p>
            <a:r>
              <a:rPr lang="tr-TR" sz="2800" b="1" dirty="0"/>
              <a:t>Madde 41- </a:t>
            </a:r>
            <a:r>
              <a:rPr lang="tr-TR" sz="2800" dirty="0"/>
              <a:t>Bakanlıkça hazırlanacak numune alma rehberine göre numune alınır. Analizleri yapılmak üzere alınacak numuneler için herhangi bir bedel ödenmez.</a:t>
            </a:r>
          </a:p>
          <a:p>
            <a:pPr marL="0" indent="0">
              <a:buNone/>
            </a:pPr>
            <a:endParaRPr lang="tr-TR" sz="1800" dirty="0"/>
          </a:p>
        </p:txBody>
      </p:sp>
    </p:spTree>
    <p:extLst>
      <p:ext uri="{BB962C8B-B14F-4D97-AF65-F5344CB8AC3E}">
        <p14:creationId xmlns:p14="http://schemas.microsoft.com/office/powerpoint/2010/main" val="18122870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a:t>T.C. Sağlık Bakanlığının Gıda Üretim ve Satış Yerleri Hakkındaki Yönetmeliği</a:t>
            </a:r>
          </a:p>
        </p:txBody>
      </p:sp>
      <p:sp>
        <p:nvSpPr>
          <p:cNvPr id="3" name="İçerik Yer Tutucusu 2"/>
          <p:cNvSpPr>
            <a:spLocks noGrp="1"/>
          </p:cNvSpPr>
          <p:nvPr>
            <p:ph idx="1"/>
          </p:nvPr>
        </p:nvSpPr>
        <p:spPr/>
        <p:txBody>
          <a:bodyPr>
            <a:normAutofit fontScale="70000" lnSpcReduction="20000"/>
          </a:bodyPr>
          <a:lstStyle/>
          <a:p>
            <a:endParaRPr lang="tr-TR" sz="1800" dirty="0"/>
          </a:p>
          <a:p>
            <a:r>
              <a:rPr lang="tr-TR" sz="2800" b="1" dirty="0"/>
              <a:t>Denetim sonuçlarının değerlendirilmesi</a:t>
            </a:r>
          </a:p>
          <a:p>
            <a:r>
              <a:rPr lang="tr-TR" sz="2800" b="1" dirty="0"/>
              <a:t>Madde    42-    </a:t>
            </a:r>
            <a:r>
              <a:rPr lang="tr-TR" sz="2800" dirty="0"/>
              <a:t>Denetim    formları    Ek-7'de     belirtildiği     gibi     değerlendirilir.    Ağırlık puanı (5) olarak tespit edilen hususlardan herhangi biri (-5) olarak işaretlermiş ise, 24 saatte durumun düzeltilmesi</a:t>
            </a:r>
          </a:p>
          <a:p>
            <a:r>
              <a:rPr lang="tr-TR" sz="2800" dirty="0"/>
              <a:t>Ağırlık puanı (4) olarak tespit edilen hususlardan herhangi biri (-4) olarak işaretlenmiş ise,  48 saatte durumun düzeltilmesi,</a:t>
            </a:r>
          </a:p>
          <a:p>
            <a:r>
              <a:rPr lang="tr-TR" sz="2800" dirty="0"/>
              <a:t>Ağırlık   puanı   (2)   ve   (1)   olarak   tespit   edilen   hususlarda,   verilen   puan       toplamı</a:t>
            </a:r>
          </a:p>
          <a:p>
            <a:r>
              <a:rPr lang="tr-TR" sz="2800" dirty="0"/>
              <a:t>- (-15) puandan az ise, 2’inci kontrole kadar durumun düzeltilmesi,</a:t>
            </a:r>
          </a:p>
          <a:p>
            <a:r>
              <a:rPr lang="tr-TR" sz="2800" dirty="0"/>
              <a:t>-(-15)   puandan   fazla   ise,   7    gün    içinde    durumun    düzeltilmesi    gerekmektedir.  Bu süreler sonunda, tespit edilen hususlar düzeltilmediği takdirde denetlenen işyeri hakkında 4128 sayılı Kanun'a göre işlem yapılır.</a:t>
            </a:r>
          </a:p>
          <a:p>
            <a:endParaRPr lang="tr-TR" sz="1800" dirty="0"/>
          </a:p>
        </p:txBody>
      </p:sp>
    </p:spTree>
    <p:extLst>
      <p:ext uri="{BB962C8B-B14F-4D97-AF65-F5344CB8AC3E}">
        <p14:creationId xmlns:p14="http://schemas.microsoft.com/office/powerpoint/2010/main" val="3001900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pSp>
        <p:nvGrpSpPr>
          <p:cNvPr id="4" name="Group 5"/>
          <p:cNvGrpSpPr>
            <a:grpSpLocks noChangeAspect="1"/>
          </p:cNvGrpSpPr>
          <p:nvPr/>
        </p:nvGrpSpPr>
        <p:grpSpPr bwMode="auto">
          <a:xfrm>
            <a:off x="250825" y="1773238"/>
            <a:ext cx="8734425" cy="4248150"/>
            <a:chOff x="158" y="1117"/>
            <a:chExt cx="5502" cy="2676"/>
          </a:xfrm>
        </p:grpSpPr>
        <p:sp>
          <p:nvSpPr>
            <p:cNvPr id="5" name="AutoShape 4"/>
            <p:cNvSpPr>
              <a:spLocks noChangeAspect="1" noChangeArrowheads="1" noTextEdit="1"/>
            </p:cNvSpPr>
            <p:nvPr/>
          </p:nvSpPr>
          <p:spPr bwMode="auto">
            <a:xfrm>
              <a:off x="158" y="1117"/>
              <a:ext cx="5502" cy="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 y="1117"/>
              <a:ext cx="5513" cy="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120824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Tekstil </a:t>
            </a:r>
            <a:r>
              <a:rPr lang="tr-TR" dirty="0" smtClean="0"/>
              <a:t>Satışı</a:t>
            </a:r>
            <a:endParaRPr lang="tr-TR" dirty="0"/>
          </a:p>
        </p:txBody>
      </p:sp>
      <p:sp>
        <p:nvSpPr>
          <p:cNvPr id="3" name="İçerik Yer Tutucusu 2"/>
          <p:cNvSpPr>
            <a:spLocks noGrp="1"/>
          </p:cNvSpPr>
          <p:nvPr>
            <p:ph idx="1"/>
          </p:nvPr>
        </p:nvSpPr>
        <p:spPr/>
        <p:txBody>
          <a:bodyPr/>
          <a:lstStyle/>
          <a:p>
            <a:r>
              <a:rPr lang="tr-TR" sz="2800" dirty="0" smtClean="0"/>
              <a:t>Kumaşların </a:t>
            </a:r>
            <a:r>
              <a:rPr lang="tr-TR" sz="2800" dirty="0"/>
              <a:t>kullanım yeri ve amacına göre lif seçimi yapılmaktadır. Doğru lif seçimi kullanım kolaylığı ve kalite sağlayacaktır. Lifler geometrik, fiziksel ve kimyasal  özelliklerine göre farklılıklar gösterebilirler. Alev koruyucu ve yanmaz apre kullanılarak liflerin sıcaktan etkilenmeleri azaltılabilir. Lifler karanlık ve nemli yerlerde küften etkilenir; küf kumaşı lekeler ve koku bırakır.</a:t>
            </a:r>
          </a:p>
        </p:txBody>
      </p:sp>
    </p:spTree>
    <p:extLst>
      <p:ext uri="{BB962C8B-B14F-4D97-AF65-F5344CB8AC3E}">
        <p14:creationId xmlns:p14="http://schemas.microsoft.com/office/powerpoint/2010/main" val="31981600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Tekstil </a:t>
            </a:r>
            <a:r>
              <a:rPr lang="tr-TR" dirty="0" smtClean="0"/>
              <a:t>Satışı</a:t>
            </a:r>
            <a:endParaRPr lang="tr-TR"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1272" y="1936481"/>
            <a:ext cx="6552728" cy="492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6537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Liflerin Kullanım Özellikleri</a:t>
            </a:r>
          </a:p>
        </p:txBody>
      </p:sp>
      <p:sp>
        <p:nvSpPr>
          <p:cNvPr id="3" name="İçerik Yer Tutucusu 2"/>
          <p:cNvSpPr>
            <a:spLocks noGrp="1"/>
          </p:cNvSpPr>
          <p:nvPr>
            <p:ph idx="1"/>
          </p:nvPr>
        </p:nvSpPr>
        <p:spPr/>
        <p:txBody>
          <a:bodyPr>
            <a:normAutofit fontScale="92500"/>
          </a:bodyPr>
          <a:lstStyle/>
          <a:p>
            <a:r>
              <a:rPr lang="tr-TR" sz="2800" dirty="0" smtClean="0"/>
              <a:t>Lifler kullanım özelliklerine göre çeşitleri şunlardır:</a:t>
            </a:r>
          </a:p>
          <a:p>
            <a:pPr lvl="1"/>
            <a:r>
              <a:rPr lang="tr-TR" b="1" dirty="0" smtClean="0"/>
              <a:t>Pamuk elyafı: </a:t>
            </a:r>
            <a:r>
              <a:rPr lang="tr-TR" dirty="0" smtClean="0"/>
              <a:t>Kullanılan en eski liflerdendir. İyi nem çeker, yavaş kurur, yumuşaktır, kolay deforme olur, esnekliği düşüktür, özellikle uzun lifli pamuklar çok sağlamdır. Küf ve mantardan etkilenebilir, güvelere dayanıklıdır, çekme yapabilir, güneş ışınlarından etkilenir ve kolay boyanır.</a:t>
            </a:r>
            <a:r>
              <a:rPr lang="tr-TR" sz="3200" dirty="0" smtClean="0"/>
              <a:t> </a:t>
            </a:r>
          </a:p>
          <a:p>
            <a:pPr lvl="1"/>
            <a:r>
              <a:rPr lang="tr-TR" b="1" dirty="0" smtClean="0"/>
              <a:t>Akrilik elyafı; </a:t>
            </a:r>
            <a:r>
              <a:rPr lang="tr-TR" dirty="0" smtClean="0"/>
              <a:t>Sentetik bir liftir. Güneş ışığına karşı dayanıklıdır, çok çabuk kurur, hafif ve yumuşaktır. Yüne benzer ancak güvelere karşı dayanıklıdır. Elektriklenme özelliği vardır.</a:t>
            </a:r>
            <a:endParaRPr lang="tr-TR" dirty="0"/>
          </a:p>
        </p:txBody>
      </p:sp>
    </p:spTree>
    <p:extLst>
      <p:ext uri="{BB962C8B-B14F-4D97-AF65-F5344CB8AC3E}">
        <p14:creationId xmlns:p14="http://schemas.microsoft.com/office/powerpoint/2010/main" val="3440424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Liflerin Kullanım Özellikleri</a:t>
            </a:r>
          </a:p>
        </p:txBody>
      </p:sp>
      <p:sp>
        <p:nvSpPr>
          <p:cNvPr id="3" name="İçerik Yer Tutucusu 2"/>
          <p:cNvSpPr>
            <a:spLocks noGrp="1"/>
          </p:cNvSpPr>
          <p:nvPr>
            <p:ph idx="1"/>
          </p:nvPr>
        </p:nvSpPr>
        <p:spPr/>
        <p:txBody>
          <a:bodyPr>
            <a:normAutofit fontScale="77500" lnSpcReduction="20000"/>
          </a:bodyPr>
          <a:lstStyle/>
          <a:p>
            <a:pPr lvl="1"/>
            <a:r>
              <a:rPr lang="tr-TR" b="1" dirty="0" smtClean="0"/>
              <a:t>Keten</a:t>
            </a:r>
            <a:r>
              <a:rPr lang="tr-TR" b="1" dirty="0"/>
              <a:t>; </a:t>
            </a:r>
            <a:r>
              <a:rPr lang="tr-TR" dirty="0"/>
              <a:t>Bitki gövdesinden elde edilir. Çok çabuk kırışır, fazla nem çekmez, serin tutar, güneş ışınlarından etkilenmez, kir tutmaz, dayanıklıdır ve dökümlüdür.</a:t>
            </a:r>
          </a:p>
          <a:p>
            <a:pPr lvl="1"/>
            <a:r>
              <a:rPr lang="tr-TR" b="1" dirty="0"/>
              <a:t>Polyester; </a:t>
            </a:r>
            <a:r>
              <a:rPr lang="tr-TR" dirty="0"/>
              <a:t>Sentetik esaslıdır, esnektirler, güneş ışığına dayanıklıdır, nem çekme özelliği azdır, güveye karşı dayanaklıdır, kolay ütü yapılır, kopma ve aşınmaya dayanıklıdır.</a:t>
            </a:r>
          </a:p>
          <a:p>
            <a:pPr lvl="1"/>
            <a:r>
              <a:rPr lang="tr-TR" b="1" dirty="0" err="1"/>
              <a:t>Poliamid</a:t>
            </a:r>
            <a:r>
              <a:rPr lang="tr-TR" b="1" dirty="0"/>
              <a:t>; </a:t>
            </a:r>
            <a:r>
              <a:rPr lang="tr-TR" dirty="0"/>
              <a:t>Gerilme direnci ve dayanıklılığı yüksektir, nem çekme özelliği azdır, ısı ile şekil verilebilir, sentetik liftir, güneş ışığına fazla dayanıklı değildir, küf ve mantara dayanıklıdır, esnekliği yüksektir ve ipeğe benzer.</a:t>
            </a:r>
          </a:p>
          <a:p>
            <a:pPr lvl="1"/>
            <a:r>
              <a:rPr lang="tr-TR" b="1" dirty="0" err="1"/>
              <a:t>Viskon</a:t>
            </a:r>
            <a:r>
              <a:rPr lang="tr-TR" b="1" dirty="0"/>
              <a:t>; </a:t>
            </a:r>
            <a:r>
              <a:rPr lang="tr-TR" dirty="0"/>
              <a:t>Selülozdan elde edilir, genelde pamukla karışım halinde kullanılır, ıslanınca dayanıklılığını kaybeder, ısıyı geçirir, kolayca yıkanabilir, güveye karşı dayanıklıdır.</a:t>
            </a:r>
          </a:p>
          <a:p>
            <a:pPr lvl="1"/>
            <a:r>
              <a:rPr lang="tr-TR" b="1" dirty="0"/>
              <a:t>Yün; </a:t>
            </a:r>
            <a:r>
              <a:rPr lang="tr-TR" dirty="0"/>
              <a:t>Doğal kökenli bir liftir, çok esnektirler, iyi nem çeker, keçeleşme özelliği vardır, kolay ütü tutmaz, sıcak tutar, yaylanma özelliği vardır, güvelere karşı dayanıksızdır, sürtünme sağlamlığı azdır</a:t>
            </a:r>
            <a:r>
              <a:rPr lang="tr-TR" dirty="0" smtClean="0"/>
              <a:t>.</a:t>
            </a:r>
            <a:endParaRPr lang="tr-TR" dirty="0"/>
          </a:p>
        </p:txBody>
      </p:sp>
    </p:spTree>
    <p:extLst>
      <p:ext uri="{BB962C8B-B14F-4D97-AF65-F5344CB8AC3E}">
        <p14:creationId xmlns:p14="http://schemas.microsoft.com/office/powerpoint/2010/main" val="2717202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Satış Koşullarının Belirlenmesi</a:t>
            </a:r>
          </a:p>
        </p:txBody>
      </p:sp>
      <p:sp>
        <p:nvSpPr>
          <p:cNvPr id="3" name="İçerik Yer Tutucusu 2"/>
          <p:cNvSpPr>
            <a:spLocks noGrp="1"/>
          </p:cNvSpPr>
          <p:nvPr>
            <p:ph idx="1"/>
          </p:nvPr>
        </p:nvSpPr>
        <p:spPr/>
        <p:txBody>
          <a:bodyPr>
            <a:normAutofit lnSpcReduction="10000"/>
          </a:bodyPr>
          <a:lstStyle/>
          <a:p>
            <a:r>
              <a:rPr lang="tr-TR" dirty="0"/>
              <a:t>Merkez yönetim, mağazaları bulundukları konuma göre farklı satış koşulları ile çalıştırılabilir. Örneğin bir şirketin hem İstanbul'da </a:t>
            </a:r>
            <a:r>
              <a:rPr lang="tr-TR" dirty="0" err="1"/>
              <a:t>hemde</a:t>
            </a:r>
            <a:r>
              <a:rPr lang="tr-TR" dirty="0"/>
              <a:t> Ağrı’da mağazası varsa, Ağrı’da daha farklı bir fiyat ve satış tekniği uygulamasına, indirim ve promosyonlarda zaman ve fiyat indirim oranı farklılığına gidebilir.</a:t>
            </a:r>
          </a:p>
          <a:p>
            <a:r>
              <a:rPr lang="tr-TR" dirty="0"/>
              <a:t>Merkezde oluşturulan satış koşulları, çalışma sistemine bağlı olarak mağazalara  iletilir. Bu sayede mağaza satışlarının standardizasyonu sağlandığı gibi yapılan işlemlerin en üst düzeyde kontrol ve denetlenmesi de sağlanmış olur. </a:t>
            </a:r>
          </a:p>
        </p:txBody>
      </p:sp>
    </p:spTree>
    <p:extLst>
      <p:ext uri="{BB962C8B-B14F-4D97-AF65-F5344CB8AC3E}">
        <p14:creationId xmlns:p14="http://schemas.microsoft.com/office/powerpoint/2010/main" val="23256333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Liflerin Kullanım Özellikleri</a:t>
            </a:r>
          </a:p>
        </p:txBody>
      </p:sp>
      <p:sp>
        <p:nvSpPr>
          <p:cNvPr id="3" name="İçerik Yer Tutucusu 2"/>
          <p:cNvSpPr>
            <a:spLocks noGrp="1"/>
          </p:cNvSpPr>
          <p:nvPr>
            <p:ph idx="1"/>
          </p:nvPr>
        </p:nvSpPr>
        <p:spPr/>
        <p:txBody>
          <a:bodyPr>
            <a:normAutofit fontScale="85000" lnSpcReduction="20000"/>
          </a:bodyPr>
          <a:lstStyle/>
          <a:p>
            <a:pPr lvl="1"/>
            <a:r>
              <a:rPr lang="tr-TR" b="1" dirty="0" err="1"/>
              <a:t>Lycra</a:t>
            </a:r>
            <a:r>
              <a:rPr lang="tr-TR" b="1" dirty="0"/>
              <a:t>(poliüretan); </a:t>
            </a:r>
            <a:r>
              <a:rPr lang="tr-TR" dirty="0"/>
              <a:t>Esneklik özelliği çok iyidir, ısı ve ışıktan etkilenerek sararır, nem çekme özelliği azdır, tek başına kullanılmaz, karışım yapılarak kullanılır.</a:t>
            </a:r>
          </a:p>
          <a:p>
            <a:pPr lvl="1"/>
            <a:r>
              <a:rPr lang="tr-TR" b="1" dirty="0" err="1"/>
              <a:t>Polipropilen</a:t>
            </a:r>
            <a:r>
              <a:rPr lang="tr-TR" b="1" dirty="0"/>
              <a:t>; </a:t>
            </a:r>
            <a:r>
              <a:rPr lang="tr-TR" dirty="0"/>
              <a:t>Sentetik bir liftir. Doğal liflerle karışım olarak kullanılabilir, nemden etkilenmez, ışıktan etkilenir, sürtünme direnci yüksektir, halı ve yer tekstilinde kullanılır.</a:t>
            </a:r>
          </a:p>
          <a:p>
            <a:pPr lvl="1"/>
            <a:r>
              <a:rPr lang="tr-TR" b="1" dirty="0"/>
              <a:t>Dokuma kumaşlar; </a:t>
            </a:r>
            <a:r>
              <a:rPr lang="tr-TR" dirty="0"/>
              <a:t>Atkı ve çözgü ipliği adı verilen iki iplik sisteminin birbirlerini 90</a:t>
            </a:r>
            <a:r>
              <a:rPr lang="tr-TR" sz="1200" dirty="0"/>
              <a:t>0 </a:t>
            </a:r>
            <a:r>
              <a:rPr lang="tr-TR" dirty="0"/>
              <a:t>keserek bir yüzey oluşturmalarıdır. Dokuma kumaş örgü çeşitleri şunlardır;</a:t>
            </a:r>
          </a:p>
          <a:p>
            <a:pPr lvl="2"/>
            <a:r>
              <a:rPr lang="tr-TR" b="1" dirty="0" err="1"/>
              <a:t>Beyazayağı</a:t>
            </a:r>
            <a:r>
              <a:rPr lang="tr-TR" b="1" dirty="0"/>
              <a:t> örgüsü; </a:t>
            </a:r>
            <a:r>
              <a:rPr lang="tr-TR" dirty="0"/>
              <a:t>En temel dokuma kumaş örgüsüdür.</a:t>
            </a:r>
          </a:p>
          <a:p>
            <a:pPr lvl="2"/>
            <a:r>
              <a:rPr lang="tr-TR" b="1" dirty="0"/>
              <a:t>Denim kumaşlar; </a:t>
            </a:r>
            <a:r>
              <a:rPr lang="tr-TR" dirty="0"/>
              <a:t>Pamuklu bir kumaş türüdür. Spor giyim ve </a:t>
            </a:r>
            <a:r>
              <a:rPr lang="tr-TR" dirty="0" err="1"/>
              <a:t>jean</a:t>
            </a:r>
            <a:r>
              <a:rPr lang="tr-TR" dirty="0"/>
              <a:t> pantolon yapımında kullanılır, kaba, kullanışlı ve dayanıklıdır. Farklı hammaddelerle kullanılabilir.</a:t>
            </a:r>
          </a:p>
          <a:p>
            <a:pPr lvl="2"/>
            <a:r>
              <a:rPr lang="tr-TR" b="1" dirty="0"/>
              <a:t>Gabardin kumaşlar; </a:t>
            </a:r>
            <a:r>
              <a:rPr lang="tr-TR" dirty="0"/>
              <a:t>Pamuklu bir kumaştır. Pantolonluk olarak çokça kullanılır.</a:t>
            </a:r>
          </a:p>
          <a:p>
            <a:pPr lvl="2"/>
            <a:r>
              <a:rPr lang="tr-TR" b="1" dirty="0"/>
              <a:t>Saten örgüsü ve saten kumaşı; </a:t>
            </a:r>
            <a:r>
              <a:rPr lang="tr-TR" dirty="0"/>
              <a:t>Parlak bir görünüme sahiptir. Kaygan yüzeyli ve ince bir kumaştır. Esası ipekli dokumadır</a:t>
            </a:r>
            <a:r>
              <a:rPr lang="tr-TR" dirty="0" smtClean="0"/>
              <a:t>.</a:t>
            </a:r>
            <a:endParaRPr lang="tr-TR" dirty="0"/>
          </a:p>
        </p:txBody>
      </p:sp>
    </p:spTree>
    <p:extLst>
      <p:ext uri="{BB962C8B-B14F-4D97-AF65-F5344CB8AC3E}">
        <p14:creationId xmlns:p14="http://schemas.microsoft.com/office/powerpoint/2010/main" val="21826185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Liflerin Kullanım Özellikleri</a:t>
            </a:r>
          </a:p>
        </p:txBody>
      </p:sp>
      <p:sp>
        <p:nvSpPr>
          <p:cNvPr id="3" name="İçerik Yer Tutucusu 2"/>
          <p:cNvSpPr>
            <a:spLocks noGrp="1"/>
          </p:cNvSpPr>
          <p:nvPr>
            <p:ph idx="1"/>
          </p:nvPr>
        </p:nvSpPr>
        <p:spPr/>
        <p:txBody>
          <a:bodyPr>
            <a:normAutofit fontScale="85000" lnSpcReduction="10000"/>
          </a:bodyPr>
          <a:lstStyle/>
          <a:p>
            <a:pPr lvl="1"/>
            <a:r>
              <a:rPr lang="tr-TR" b="1" dirty="0"/>
              <a:t>Örme kumaşlar; </a:t>
            </a:r>
            <a:r>
              <a:rPr lang="tr-TR" dirty="0"/>
              <a:t>Tekli ve çözgülü ipliklerin örücü iğne ve yardımcı elemanlar vasıtası ile temel örgü elemanları haline getirilmesi, bunlar arasında yan yana ve boylamasına bağlantılar oluşturulması ile bir tekstil yüzeyi elde etme işlemidir. Desene göre ilmek, askı ve atlama olarak düzenlenebilir. Örme kumaşlar dokuma kumaşlara göre daha esnektir, daha fazla nem çeker, daha az buruşur ve daha az yer kaplar, ömürleri daha kısadır, ısı tutma özelliği daha fazladır, daha kalın yapıdadırlar ve örme kumaşlar yıkama işlemi görmeden direk satışa sunulabilir.</a:t>
            </a:r>
          </a:p>
          <a:p>
            <a:pPr lvl="1"/>
            <a:r>
              <a:rPr lang="tr-TR" b="1" dirty="0"/>
              <a:t>Mukavemet; </a:t>
            </a:r>
            <a:r>
              <a:rPr lang="tr-TR" dirty="0"/>
              <a:t>Kumaşın atkı ve çözgü yönünde uygulanan doğrusal çekme kuvvetine karşı mukavemetidir. Lif tipi, iplik bükümü, dokuma sayısı, apre işlemi ve iplik sıklığı mukavemette rol oynar.</a:t>
            </a:r>
          </a:p>
          <a:p>
            <a:pPr lvl="1"/>
            <a:r>
              <a:rPr lang="tr-TR" b="1" dirty="0"/>
              <a:t>Yıpranma dayanımı; </a:t>
            </a:r>
            <a:r>
              <a:rPr lang="tr-TR" dirty="0"/>
              <a:t>Bir kumaş veya giysinin kullanım sırasındaki mekanik etkilere dayanma direncidir</a:t>
            </a:r>
            <a:r>
              <a:rPr lang="tr-TR" dirty="0" smtClean="0"/>
              <a:t>.</a:t>
            </a:r>
            <a:endParaRPr lang="tr-TR" dirty="0"/>
          </a:p>
        </p:txBody>
      </p:sp>
    </p:spTree>
    <p:extLst>
      <p:ext uri="{BB962C8B-B14F-4D97-AF65-F5344CB8AC3E}">
        <p14:creationId xmlns:p14="http://schemas.microsoft.com/office/powerpoint/2010/main" val="12534402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Liflerin Kullanım Özellikleri</a:t>
            </a:r>
          </a:p>
        </p:txBody>
      </p:sp>
      <p:sp>
        <p:nvSpPr>
          <p:cNvPr id="3" name="İçerik Yer Tutucusu 2"/>
          <p:cNvSpPr>
            <a:spLocks noGrp="1"/>
          </p:cNvSpPr>
          <p:nvPr>
            <p:ph idx="1"/>
          </p:nvPr>
        </p:nvSpPr>
        <p:spPr/>
        <p:txBody>
          <a:bodyPr>
            <a:normAutofit/>
          </a:bodyPr>
          <a:lstStyle/>
          <a:p>
            <a:pPr lvl="1"/>
            <a:r>
              <a:rPr lang="tr-TR" b="1" dirty="0" smtClean="0"/>
              <a:t>Aşırma </a:t>
            </a:r>
            <a:r>
              <a:rPr lang="tr-TR" b="1" dirty="0"/>
              <a:t>direnci; </a:t>
            </a:r>
            <a:r>
              <a:rPr lang="tr-TR" dirty="0"/>
              <a:t>Kumaş yüzeyinin sürtünme sonucu tahrip olmasıdır</a:t>
            </a:r>
            <a:r>
              <a:rPr lang="tr-TR" b="1" dirty="0"/>
              <a:t>. </a:t>
            </a:r>
            <a:r>
              <a:rPr lang="tr-TR" dirty="0"/>
              <a:t>Lif tipi, lif inceliği, iplik sıklığı, iplik bükümü, dokuma tipi ve kumaş kalınlığı kumaşın yıpranmasında rol oynar.</a:t>
            </a:r>
          </a:p>
          <a:p>
            <a:pPr lvl="1"/>
            <a:r>
              <a:rPr lang="tr-TR" b="1" dirty="0" err="1"/>
              <a:t>Boncuklanma</a:t>
            </a:r>
            <a:r>
              <a:rPr lang="tr-TR" b="1" dirty="0"/>
              <a:t> direnci; </a:t>
            </a:r>
            <a:r>
              <a:rPr lang="tr-TR" dirty="0"/>
              <a:t>Kumaşın sürtünme sonucu oluşan </a:t>
            </a:r>
            <a:r>
              <a:rPr lang="tr-TR" dirty="0" err="1"/>
              <a:t>boncuklanmaya</a:t>
            </a:r>
            <a:r>
              <a:rPr lang="tr-TR" dirty="0"/>
              <a:t> karşı direncidir. Özel apreler kullanılarak </a:t>
            </a:r>
            <a:r>
              <a:rPr lang="tr-TR" dirty="0" err="1"/>
              <a:t>boncuklanma</a:t>
            </a:r>
            <a:r>
              <a:rPr lang="tr-TR" dirty="0"/>
              <a:t> azaltılabilir.</a:t>
            </a:r>
          </a:p>
          <a:p>
            <a:pPr lvl="1"/>
            <a:r>
              <a:rPr lang="tr-TR" b="1" dirty="0"/>
              <a:t>Giysinin fizyolojik rahatlığı sağlama özelliği; </a:t>
            </a:r>
            <a:r>
              <a:rPr lang="tr-TR" dirty="0"/>
              <a:t>Bunun için kumaşın  ısıyı  izole etme, hava geçirgenliği, su buharı geçirgenliği, rüzgar geçirmezlik, su geçirmezlik, nem emme gibi özelliklere sahip olması gerekir</a:t>
            </a:r>
            <a:r>
              <a:rPr lang="tr-TR" dirty="0" smtClean="0"/>
              <a:t>.</a:t>
            </a:r>
            <a:endParaRPr lang="tr-TR" dirty="0"/>
          </a:p>
        </p:txBody>
      </p:sp>
    </p:spTree>
    <p:extLst>
      <p:ext uri="{BB962C8B-B14F-4D97-AF65-F5344CB8AC3E}">
        <p14:creationId xmlns:p14="http://schemas.microsoft.com/office/powerpoint/2010/main" val="22545806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Liflerin Kullanım Özellikleri</a:t>
            </a:r>
          </a:p>
        </p:txBody>
      </p:sp>
      <p:sp>
        <p:nvSpPr>
          <p:cNvPr id="3" name="İçerik Yer Tutucusu 2"/>
          <p:cNvSpPr>
            <a:spLocks noGrp="1"/>
          </p:cNvSpPr>
          <p:nvPr>
            <p:ph idx="1"/>
          </p:nvPr>
        </p:nvSpPr>
        <p:spPr/>
        <p:txBody>
          <a:bodyPr>
            <a:normAutofit fontScale="92500"/>
          </a:bodyPr>
          <a:lstStyle/>
          <a:p>
            <a:pPr lvl="1"/>
            <a:r>
              <a:rPr lang="tr-TR" b="1" dirty="0"/>
              <a:t>Apre; </a:t>
            </a:r>
            <a:r>
              <a:rPr lang="tr-TR" dirty="0"/>
              <a:t>Tekstil mallarının; kullanım özelliklerini, tutumunu ve görünümünü geliştirmek amacı ile, genellikle boyama işleminden sonra, satışa sunmadan önce yapılan işlemlere APRE denir, Apre işlemine bitim(son) işlemi de denir. Apre işlemleri iki konu dikkate alınarak sınıflandırılabilir:</a:t>
            </a:r>
          </a:p>
          <a:p>
            <a:pPr lvl="2"/>
            <a:r>
              <a:rPr lang="tr-TR" dirty="0"/>
              <a:t>Elyafın cinsi ve kalitesine göre apre işlemleri</a:t>
            </a:r>
          </a:p>
          <a:p>
            <a:pPr lvl="2"/>
            <a:r>
              <a:rPr lang="tr-TR" dirty="0"/>
              <a:t>İşlemin yapılış şeklini dikkate alarak apre işlemleri Bunlarda kendi aralarında ayrılırlar</a:t>
            </a:r>
            <a:r>
              <a:rPr lang="tr-TR" dirty="0" smtClean="0"/>
              <a:t>;</a:t>
            </a:r>
          </a:p>
          <a:p>
            <a:pPr lvl="3"/>
            <a:r>
              <a:rPr lang="tr-TR" dirty="0"/>
              <a:t>Elyafın cinsi ve kalitesi dikkate alınarak yapılan apre işlemleri:</a:t>
            </a:r>
          </a:p>
          <a:p>
            <a:pPr lvl="4"/>
            <a:r>
              <a:rPr lang="tr-TR" dirty="0"/>
              <a:t>Selüloz esaslı mamullere yapılan apre işlemleri</a:t>
            </a:r>
          </a:p>
          <a:p>
            <a:pPr lvl="4"/>
            <a:r>
              <a:rPr lang="tr-TR" dirty="0"/>
              <a:t>Protein esaslı mamullere yapılan apre işlemleri</a:t>
            </a:r>
          </a:p>
          <a:p>
            <a:pPr lvl="4"/>
            <a:r>
              <a:rPr lang="tr-TR" dirty="0"/>
              <a:t>Sentetik esaslı mamullere yapılan apre işlemleri</a:t>
            </a:r>
          </a:p>
          <a:p>
            <a:pPr lvl="2"/>
            <a:endParaRPr lang="tr-TR" dirty="0"/>
          </a:p>
        </p:txBody>
      </p:sp>
    </p:spTree>
    <p:extLst>
      <p:ext uri="{BB962C8B-B14F-4D97-AF65-F5344CB8AC3E}">
        <p14:creationId xmlns:p14="http://schemas.microsoft.com/office/powerpoint/2010/main" val="28678753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Liflerin Kullanım Özellikleri</a:t>
            </a:r>
          </a:p>
        </p:txBody>
      </p:sp>
      <p:sp>
        <p:nvSpPr>
          <p:cNvPr id="3" name="İçerik Yer Tutucusu 2"/>
          <p:cNvSpPr>
            <a:spLocks noGrp="1"/>
          </p:cNvSpPr>
          <p:nvPr>
            <p:ph idx="1"/>
          </p:nvPr>
        </p:nvSpPr>
        <p:spPr/>
        <p:txBody>
          <a:bodyPr>
            <a:normAutofit lnSpcReduction="10000"/>
          </a:bodyPr>
          <a:lstStyle/>
          <a:p>
            <a:pPr lvl="3"/>
            <a:r>
              <a:rPr lang="tr-TR" dirty="0" smtClean="0"/>
              <a:t>İşlemin </a:t>
            </a:r>
            <a:r>
              <a:rPr lang="tr-TR" dirty="0"/>
              <a:t>yapılış şeklini dikkate alarak yapılan apre işlemleri</a:t>
            </a:r>
          </a:p>
          <a:p>
            <a:pPr lvl="4"/>
            <a:r>
              <a:rPr lang="tr-TR" dirty="0"/>
              <a:t>Mekanik apre (</a:t>
            </a:r>
            <a:r>
              <a:rPr lang="tr-TR" dirty="0" err="1"/>
              <a:t>Kuruapre</a:t>
            </a:r>
            <a:r>
              <a:rPr lang="tr-TR" dirty="0"/>
              <a:t>). Bastırma, kesme, tüylendirme, </a:t>
            </a:r>
            <a:r>
              <a:rPr lang="tr-TR" dirty="0" err="1"/>
              <a:t>traşlama</a:t>
            </a:r>
            <a:r>
              <a:rPr lang="tr-TR" dirty="0"/>
              <a:t>, zımparalama gibi mekanik etkilerle, büyük çoğunlukla mamule kuru halde yapılan apre işlemleridir. Bu işlemler sırasında herhangi bir kimyasal madde kullanılmadığından, kimyasal bir bağ söz konusu değildir. Bazı durumlarda mamule işlemler sırasında, su ve yardımcı maddeler etki ettirilirse de aplikasyon söz konusu olmadığından kimyasal bir bağda meydana gelemez</a:t>
            </a:r>
            <a:r>
              <a:rPr lang="tr-TR" dirty="0" smtClean="0"/>
              <a:t>. </a:t>
            </a:r>
            <a:r>
              <a:rPr lang="tr-TR" dirty="0" err="1"/>
              <a:t>Şardonlama</a:t>
            </a:r>
            <a:r>
              <a:rPr lang="tr-TR" dirty="0"/>
              <a:t>,  makaslama,  zımparalama,  fırçalama,		</a:t>
            </a:r>
            <a:r>
              <a:rPr lang="tr-TR" dirty="0" err="1"/>
              <a:t>sanfor</a:t>
            </a:r>
            <a:r>
              <a:rPr lang="tr-TR" dirty="0"/>
              <a:t>, </a:t>
            </a:r>
            <a:r>
              <a:rPr lang="tr-TR" dirty="0" err="1"/>
              <a:t>kalandırlama</a:t>
            </a:r>
            <a:r>
              <a:rPr lang="tr-TR" dirty="0"/>
              <a:t>, </a:t>
            </a:r>
            <a:r>
              <a:rPr lang="tr-TR" dirty="0" err="1"/>
              <a:t>mangıllama</a:t>
            </a:r>
            <a:r>
              <a:rPr lang="tr-TR" dirty="0"/>
              <a:t>, </a:t>
            </a:r>
            <a:r>
              <a:rPr lang="tr-TR" dirty="0" err="1"/>
              <a:t>krinkıl</a:t>
            </a:r>
            <a:r>
              <a:rPr lang="tr-TR" dirty="0"/>
              <a:t> apresi, </a:t>
            </a:r>
            <a:r>
              <a:rPr lang="tr-TR" dirty="0" err="1"/>
              <a:t>plise</a:t>
            </a:r>
            <a:r>
              <a:rPr lang="tr-TR" dirty="0"/>
              <a:t> ve  kalıcı  ütü	apresi, </a:t>
            </a:r>
            <a:r>
              <a:rPr lang="tr-TR" dirty="0" err="1"/>
              <a:t>gofre</a:t>
            </a:r>
            <a:r>
              <a:rPr lang="tr-TR" dirty="0"/>
              <a:t> apresi, </a:t>
            </a:r>
            <a:r>
              <a:rPr lang="tr-TR" dirty="0" err="1"/>
              <a:t>fikse</a:t>
            </a:r>
            <a:r>
              <a:rPr lang="tr-TR" dirty="0"/>
              <a:t>(çekmezlik apresi),</a:t>
            </a:r>
            <a:r>
              <a:rPr lang="tr-TR" dirty="0" err="1"/>
              <a:t>degatür</a:t>
            </a:r>
            <a:r>
              <a:rPr lang="tr-TR" dirty="0"/>
              <a:t>, presleme, </a:t>
            </a:r>
            <a:r>
              <a:rPr lang="tr-TR" dirty="0" err="1"/>
              <a:t>ratine</a:t>
            </a:r>
            <a:r>
              <a:rPr lang="tr-TR" dirty="0"/>
              <a:t> ve kalıplama gibi apreler mekanik apre sınıfına </a:t>
            </a:r>
            <a:r>
              <a:rPr lang="tr-TR" dirty="0" smtClean="0"/>
              <a:t>girer</a:t>
            </a:r>
            <a:r>
              <a:rPr lang="tr-TR" dirty="0"/>
              <a:t>.</a:t>
            </a:r>
          </a:p>
        </p:txBody>
      </p:sp>
    </p:spTree>
    <p:extLst>
      <p:ext uri="{BB962C8B-B14F-4D97-AF65-F5344CB8AC3E}">
        <p14:creationId xmlns:p14="http://schemas.microsoft.com/office/powerpoint/2010/main" val="268630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Liflerin Kullanım Özellikleri</a:t>
            </a:r>
          </a:p>
        </p:txBody>
      </p:sp>
      <p:sp>
        <p:nvSpPr>
          <p:cNvPr id="3" name="İçerik Yer Tutucusu 2"/>
          <p:cNvSpPr>
            <a:spLocks noGrp="1"/>
          </p:cNvSpPr>
          <p:nvPr>
            <p:ph idx="1"/>
          </p:nvPr>
        </p:nvSpPr>
        <p:spPr/>
        <p:txBody>
          <a:bodyPr>
            <a:normAutofit/>
          </a:bodyPr>
          <a:lstStyle/>
          <a:p>
            <a:pPr lvl="4"/>
            <a:r>
              <a:rPr lang="tr-TR" dirty="0" smtClean="0"/>
              <a:t>Kimyasal </a:t>
            </a:r>
            <a:r>
              <a:rPr lang="tr-TR" dirty="0"/>
              <a:t>apre (Yaş apre). Herhangi bir aplikasyon yöntemine göre, apre maddeleri, bir sıvı içinde(genellikle su) çözünmüş olarak mamule aktarılır. Yumuşaklık apresi, sentetik apresi, dolgunluk apresi, kir itici apre, su geçirmez apre gibi</a:t>
            </a:r>
            <a:r>
              <a:rPr lang="tr-TR" dirty="0" smtClean="0"/>
              <a:t>.</a:t>
            </a:r>
            <a:endParaRPr lang="tr-TR" dirty="0"/>
          </a:p>
        </p:txBody>
      </p:sp>
    </p:spTree>
    <p:extLst>
      <p:ext uri="{BB962C8B-B14F-4D97-AF65-F5344CB8AC3E}">
        <p14:creationId xmlns:p14="http://schemas.microsoft.com/office/powerpoint/2010/main" val="9117330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Ayakkabı Satışı</a:t>
            </a:r>
          </a:p>
        </p:txBody>
      </p:sp>
      <p:sp>
        <p:nvSpPr>
          <p:cNvPr id="5" name="İçerik Yer Tutucusu 4"/>
          <p:cNvSpPr>
            <a:spLocks noGrp="1"/>
          </p:cNvSpPr>
          <p:nvPr>
            <p:ph idx="1"/>
          </p:nvPr>
        </p:nvSpPr>
        <p:spPr/>
        <p:txBody>
          <a:bodyPr>
            <a:normAutofit/>
          </a:bodyPr>
          <a:lstStyle/>
          <a:p>
            <a:r>
              <a:rPr lang="tr-TR" sz="2800" dirty="0" smtClean="0"/>
              <a:t>Ayakkabı </a:t>
            </a:r>
            <a:r>
              <a:rPr lang="tr-TR" sz="2800" dirty="0"/>
              <a:t>alırken, ayak sağlığı için ihmal edilmemesi gereken kurallar vardır. Satış elemanının müşterisini bu kurallar doğrultusunda yönlendirerek ürünü satın almasını sağlaması gerekir. Özellikle ayakkabı satışında müşteriye rahat edeceği ayakkabıyı satmak, o müşterinin mağazanın sürekli müşterisi olarak kazanılması anlamına gelecektir</a:t>
            </a:r>
            <a:r>
              <a:rPr lang="tr-TR" sz="2800" dirty="0" smtClean="0"/>
              <a:t>.</a:t>
            </a:r>
            <a:endParaRPr lang="tr-TR" sz="2800" dirty="0"/>
          </a:p>
        </p:txBody>
      </p:sp>
    </p:spTree>
    <p:extLst>
      <p:ext uri="{BB962C8B-B14F-4D97-AF65-F5344CB8AC3E}">
        <p14:creationId xmlns:p14="http://schemas.microsoft.com/office/powerpoint/2010/main" val="42177969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Ayakkabı Satışı</a:t>
            </a:r>
          </a:p>
        </p:txBody>
      </p:sp>
      <p:sp>
        <p:nvSpPr>
          <p:cNvPr id="5" name="İçerik Yer Tutucusu 4"/>
          <p:cNvSpPr>
            <a:spLocks noGrp="1"/>
          </p:cNvSpPr>
          <p:nvPr>
            <p:ph idx="1"/>
          </p:nvPr>
        </p:nvSpPr>
        <p:spPr/>
        <p:txBody>
          <a:bodyPr>
            <a:normAutofit fontScale="92500" lnSpcReduction="10000"/>
          </a:bodyPr>
          <a:lstStyle/>
          <a:p>
            <a:r>
              <a:rPr lang="tr-TR" sz="2800" dirty="0"/>
              <a:t>Bilinçli ayakkabı seçimi, zamanla oluşabilecek bazı sağlık problemlerini engelleyebildiği gibi, bazı ayak problemlerinin tedavisini de </a:t>
            </a:r>
            <a:r>
              <a:rPr lang="tr-TR" sz="2800" dirty="0" err="1"/>
              <a:t>sağlıyabilir</a:t>
            </a:r>
            <a:r>
              <a:rPr lang="tr-TR" sz="2800" dirty="0"/>
              <a:t>. Buna göre, ayak sağlığı için öncelikle ayağın şekline uygun ayakkabı seçmeye özen göstermek gerekir. Sonradan genişler düşüncesiyle ayakkabı alınmaması gerektiğini satış elemanının  müşteriye anlatması gerekir. Satış elemanı ayakkabı satarken sağ ve sol olarak, iki tekini de müşteriye denetmeli ve sonradan herhangi bir itirazın gelmemesi açısından bir çift ayakkabının iki teki arasında herhangi bir görünüm, şekil, renk, boyut farkının bulunmamasına dikkat etmelidir.</a:t>
            </a:r>
          </a:p>
          <a:p>
            <a:endParaRPr lang="tr-TR" sz="2800" dirty="0"/>
          </a:p>
        </p:txBody>
      </p:sp>
    </p:spTree>
    <p:extLst>
      <p:ext uri="{BB962C8B-B14F-4D97-AF65-F5344CB8AC3E}">
        <p14:creationId xmlns:p14="http://schemas.microsoft.com/office/powerpoint/2010/main" val="16008895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Ayakkabı Satışı</a:t>
            </a:r>
          </a:p>
        </p:txBody>
      </p:sp>
      <p:sp>
        <p:nvSpPr>
          <p:cNvPr id="5" name="İçerik Yer Tutucusu 4"/>
          <p:cNvSpPr>
            <a:spLocks noGrp="1"/>
          </p:cNvSpPr>
          <p:nvPr>
            <p:ph idx="1"/>
          </p:nvPr>
        </p:nvSpPr>
        <p:spPr/>
        <p:txBody>
          <a:bodyPr>
            <a:normAutofit fontScale="85000" lnSpcReduction="20000"/>
          </a:bodyPr>
          <a:lstStyle/>
          <a:p>
            <a:r>
              <a:rPr lang="tr-TR" sz="2800" dirty="0" smtClean="0"/>
              <a:t>Satış </a:t>
            </a:r>
            <a:r>
              <a:rPr lang="tr-TR" sz="2800" dirty="0"/>
              <a:t>elemanı, müşteriyi ayağına uyan numarayı alması konusunda uygun şekilde uyarmalıdır. Ayağın anatomik yapısına uymayan ve büyük ya da sıkan ayakkabıyı giymek hem sakıncalıdır, hem de ayakkabıyı deforme eder. En uzun parmakla ayakkabının ucu arasında yarım santim boşluk olmalıdır. Sentetik malzemelerin hava geçirmediği ve hava geçirmeyen malzemelerin de ayak sağlığı için zararlı olduğu müşteriye belirtilmelidir. İnsan ayağının hacminin gün boyunca genişlediği ve bu konuya dikkat ederek ürünü alması gerektiği, üzerinde su geçirmez (</a:t>
            </a:r>
            <a:r>
              <a:rPr lang="tr-TR" sz="2800" dirty="0" err="1"/>
              <a:t>waterprof</a:t>
            </a:r>
            <a:r>
              <a:rPr lang="tr-TR" sz="2800" dirty="0"/>
              <a:t>) ibaresi bulunmayan her türlü deri ayakkabının yağmurda su geçirebileceği konusunda da müşteri uyarılmalıdır. Bu kurallara uyulmadığı takdirde satılan ayakkabının geri gelmesi kaçınılmaz olabilir</a:t>
            </a:r>
            <a:r>
              <a:rPr lang="tr-TR" sz="2800" dirty="0" smtClean="0"/>
              <a:t>.</a:t>
            </a:r>
            <a:endParaRPr lang="tr-TR" sz="2800" dirty="0"/>
          </a:p>
        </p:txBody>
      </p:sp>
    </p:spTree>
    <p:extLst>
      <p:ext uri="{BB962C8B-B14F-4D97-AF65-F5344CB8AC3E}">
        <p14:creationId xmlns:p14="http://schemas.microsoft.com/office/powerpoint/2010/main" val="21622252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Ayakkabı Satışı</a:t>
            </a:r>
          </a:p>
        </p:txBody>
      </p:sp>
      <p:sp>
        <p:nvSpPr>
          <p:cNvPr id="5" name="İçerik Yer Tutucusu 4"/>
          <p:cNvSpPr>
            <a:spLocks noGrp="1"/>
          </p:cNvSpPr>
          <p:nvPr>
            <p:ph idx="1"/>
          </p:nvPr>
        </p:nvSpPr>
        <p:spPr/>
        <p:txBody>
          <a:bodyPr>
            <a:normAutofit fontScale="70000" lnSpcReduction="20000"/>
          </a:bodyPr>
          <a:lstStyle/>
          <a:p>
            <a:r>
              <a:rPr lang="tr-TR" sz="2800" dirty="0"/>
              <a:t>Satış elemanının sattığı ayakkabıların özellikleri hakkında da bilgi sahibi olması gerekir.</a:t>
            </a:r>
          </a:p>
          <a:p>
            <a:pPr lvl="1"/>
            <a:r>
              <a:rPr lang="tr-TR" sz="2700" b="1" dirty="0"/>
              <a:t>Hazır taban: </a:t>
            </a:r>
            <a:r>
              <a:rPr lang="tr-TR" sz="2700" dirty="0"/>
              <a:t>Ayakkabı yüz, astar ve taban olarak üç ana kısımda değerlendirilir. Ayakkabı tabanı eski zamanlarda sertleşmiş derinin bir türü olan köseleden yapılmaktaydı. Ayak numarasına göre kesilen kösele parçaları farklı yöntemlerle ayakkabıya monte ediliyordu. Zaman ilerledikçe önce köselenin suni olanları çıktı. Daha sonra </a:t>
            </a:r>
            <a:r>
              <a:rPr lang="tr-TR" sz="2700" dirty="0" err="1"/>
              <a:t>farbikalarda</a:t>
            </a:r>
            <a:r>
              <a:rPr lang="tr-TR" sz="2700" dirty="0"/>
              <a:t> ileri teknoloji kullanılarak her numara için ayrı ayrı hazır olarak üretilen tabanlar üretilmeye başlandı. Farklı kalıplar ile farklı şekiller verilebilen ve kimyasal malzemelerden seri üretim ile üretilen tabanlara, ayakkabıcılık sektöründe hazır taban adı verilmektedir. Günümüzde hazır taban sektörü başlı başına bir iş kolu olmuş, bilgisayar ve kimyasal teknolojilerini yoğun olarak kullanan hazır taban firmaları çeşitli amaçlara hizmet eden hazır tabanlar üretmektedirler. Ayakkabı üretimi yapan büyüklü küçüklü birçok firma ürünlerinin tabanlarını başka firmalardan almakta ya da yaptırmaktadır</a:t>
            </a:r>
            <a:r>
              <a:rPr lang="tr-TR" sz="2700" dirty="0" smtClean="0"/>
              <a:t>.</a:t>
            </a:r>
            <a:endParaRPr lang="tr-TR" sz="2700" dirty="0"/>
          </a:p>
        </p:txBody>
      </p:sp>
    </p:spTree>
    <p:extLst>
      <p:ext uri="{BB962C8B-B14F-4D97-AF65-F5344CB8AC3E}">
        <p14:creationId xmlns:p14="http://schemas.microsoft.com/office/powerpoint/2010/main" val="3772143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Satış Koşullarının Belirlenmesi</a:t>
            </a:r>
          </a:p>
        </p:txBody>
      </p:sp>
      <p:sp>
        <p:nvSpPr>
          <p:cNvPr id="3" name="İçerik Yer Tutucusu 2"/>
          <p:cNvSpPr>
            <a:spLocks noGrp="1"/>
          </p:cNvSpPr>
          <p:nvPr>
            <p:ph idx="1"/>
          </p:nvPr>
        </p:nvSpPr>
        <p:spPr/>
        <p:txBody>
          <a:bodyPr>
            <a:normAutofit/>
          </a:bodyPr>
          <a:lstStyle/>
          <a:p>
            <a:r>
              <a:rPr lang="tr-TR" dirty="0"/>
              <a:t>Merkezden yönetilen satış koşulları sisteminin sağlayacağı en önemli  faydalardan birisi de istenilen tarih ve zaman dilimlerine yönelik veya anlık indirim ve promosyon uygulamalarında mağazalar arası birliğin sağlanabilmesidir. Satış elemanının bütün bu aşamalardan haberdar olması gerekir.</a:t>
            </a:r>
          </a:p>
          <a:p>
            <a:r>
              <a:rPr lang="tr-TR" dirty="0"/>
              <a:t>Bu işlemlerin merkezden planlanıp yapılabilmesi, mağazalara ayrıca iş yükü getirmemesi, uzman personele ihtiyaç göstermemesi açısından da avantaj temin eder.</a:t>
            </a:r>
          </a:p>
        </p:txBody>
      </p:sp>
    </p:spTree>
    <p:extLst>
      <p:ext uri="{BB962C8B-B14F-4D97-AF65-F5344CB8AC3E}">
        <p14:creationId xmlns:p14="http://schemas.microsoft.com/office/powerpoint/2010/main" val="20072073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Ayakkabı Satışı</a:t>
            </a:r>
          </a:p>
        </p:txBody>
      </p:sp>
      <p:sp>
        <p:nvSpPr>
          <p:cNvPr id="5" name="İçerik Yer Tutucusu 4"/>
          <p:cNvSpPr>
            <a:spLocks noGrp="1"/>
          </p:cNvSpPr>
          <p:nvPr>
            <p:ph idx="1"/>
          </p:nvPr>
        </p:nvSpPr>
        <p:spPr/>
        <p:txBody>
          <a:bodyPr>
            <a:normAutofit fontScale="62500" lnSpcReduction="20000"/>
          </a:bodyPr>
          <a:lstStyle/>
          <a:p>
            <a:pPr lvl="1"/>
            <a:r>
              <a:rPr lang="tr-TR" sz="2700" b="1" dirty="0"/>
              <a:t>Kösele: </a:t>
            </a:r>
            <a:r>
              <a:rPr lang="tr-TR" sz="2700" dirty="0"/>
              <a:t>Kösele, hayvan derisinin işlenerek sert ve dayanıklı bir form verilmiş hâlidir. Genellikle büyük baş hayvanların baş kısmından üretilir. Kösele,  deriden imal edilmiş olmasından dolayı hava geçirgenliğine sahiptir. Kösele tabana sahip ayakkabılar ayakların hava almasını kolaylaştırmaktadır. Bu sebeple kösele tabana sahip ayakkabılar en sağlıklı ayakkabı türlerindendir. Ancak kösele tabanlı ayakkabı imalinin el emeği gerektirmesi ve işçiliğinin oldukça zor olmasından dolayı kösele tabana sahip ayakkabılar diğer ayakkabı türlerine göre daha yüksek fiyatlıdırlar. Kösele ayakkabı imalatının zor oluşu ve fiyatının yüksek oluşundan dolayı genelde suni kösele kullanılmaktadır. Günümüzde teknolojinin gelişmesiyle birlikte görünüş itibariyle köseleye oldukça benzeyen suni köseleler imal edilmektedir. Hakiki köseleyi anlamak çok kolay olmasa da, en basit yöntem kösele ayakkabının tabanına tırnak ile bastırmaktır. Eğer tırnağınız ile kolayca iz </a:t>
            </a:r>
            <a:r>
              <a:rPr lang="tr-TR" sz="2700" dirty="0" err="1"/>
              <a:t>bırakabiliryorsanız</a:t>
            </a:r>
            <a:r>
              <a:rPr lang="tr-TR" sz="2700" dirty="0"/>
              <a:t>,  incelediğiniz ürün büyük ihtimal ile suni köseledir. Kösele ayakkabılar daha önce giymemiş olanlar için ilk zamanlarda sert ve aşırı kaygan gelebilir. Ancak belirli bir süre giyildikten sonra farkı </a:t>
            </a:r>
            <a:r>
              <a:rPr lang="tr-TR" sz="2700" dirty="0" err="1"/>
              <a:t>rahatlılkla</a:t>
            </a:r>
            <a:r>
              <a:rPr lang="tr-TR" sz="2700" dirty="0"/>
              <a:t> hissedilecektir. Kösele ayakkabı giyerken özellikle dikkat edilmesi gereken husus zorlu koşullarda kullanmamaktır.  Yoğun su, çamur gibi etkenler kösele ayakkabınızın ömrünü kısaltacaktır</a:t>
            </a:r>
            <a:r>
              <a:rPr lang="tr-TR" sz="2700" dirty="0" smtClean="0"/>
              <a:t>.</a:t>
            </a:r>
            <a:endParaRPr lang="tr-TR" sz="4300" dirty="0"/>
          </a:p>
        </p:txBody>
      </p:sp>
    </p:spTree>
    <p:extLst>
      <p:ext uri="{BB962C8B-B14F-4D97-AF65-F5344CB8AC3E}">
        <p14:creationId xmlns:p14="http://schemas.microsoft.com/office/powerpoint/2010/main" val="18692707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Ayakkabı Satışı</a:t>
            </a:r>
          </a:p>
        </p:txBody>
      </p:sp>
      <p:sp>
        <p:nvSpPr>
          <p:cNvPr id="5" name="İçerik Yer Tutucusu 4"/>
          <p:cNvSpPr>
            <a:spLocks noGrp="1"/>
          </p:cNvSpPr>
          <p:nvPr>
            <p:ph idx="1"/>
          </p:nvPr>
        </p:nvSpPr>
        <p:spPr/>
        <p:txBody>
          <a:bodyPr>
            <a:normAutofit fontScale="85000" lnSpcReduction="10000"/>
          </a:bodyPr>
          <a:lstStyle/>
          <a:p>
            <a:pPr lvl="1"/>
            <a:r>
              <a:rPr lang="tr-TR" sz="2700" b="1" dirty="0"/>
              <a:t>Poliüretan taban: </a:t>
            </a:r>
            <a:r>
              <a:rPr lang="tr-TR" sz="2700" dirty="0"/>
              <a:t>Poliüretan kimyasalından üretilen bir çeşit hazır tabandır. Dayanıklı ve çok hafif bir yapısı vardır. Poliüretan tabanlar doğru teknikler kullanılarak ayakkabı ile bütünleştirildiği takdirde çok güçlü bir tutuculuk özelliği vardır. Ayakkabıda kullanılan deri ya da suni deri ile tam anlamıyla bütünleşir ve tekrar ayrılması imkânsız hâle gelir. Poliüretan tabanlar estetik amaçlar dışında dikiş gerektirmezler. Ayakkabıcılık sektöründe farklı  kalitelerde ve özelliklerde poliüretan tabanlar kullanılmaktadır. </a:t>
            </a:r>
            <a:r>
              <a:rPr lang="tr-TR" sz="2700" dirty="0" err="1"/>
              <a:t>Polüretan</a:t>
            </a:r>
            <a:r>
              <a:rPr lang="tr-TR" sz="2700" dirty="0"/>
              <a:t> tabanların genel özellikleri çok hafif olmaları, sağlam olmaları, dikiş gerektirmemeleridir. İnce su tabakası üzerinde çok kaygan </a:t>
            </a:r>
            <a:r>
              <a:rPr lang="tr-TR" sz="2700" dirty="0" err="1"/>
              <a:t>olabilien</a:t>
            </a:r>
            <a:r>
              <a:rPr lang="tr-TR" sz="2700" dirty="0"/>
              <a:t> poliüretan tabanlar, </a:t>
            </a:r>
            <a:r>
              <a:rPr lang="tr-TR" sz="2700" dirty="0" err="1"/>
              <a:t>termo</a:t>
            </a:r>
            <a:r>
              <a:rPr lang="tr-TR" sz="2700" dirty="0"/>
              <a:t> tabanlara göre daha az esnektirler</a:t>
            </a:r>
            <a:r>
              <a:rPr lang="tr-TR" sz="2700" dirty="0" smtClean="0"/>
              <a:t>.</a:t>
            </a:r>
            <a:endParaRPr lang="tr-TR" sz="2700" dirty="0"/>
          </a:p>
        </p:txBody>
      </p:sp>
    </p:spTree>
    <p:extLst>
      <p:ext uri="{BB962C8B-B14F-4D97-AF65-F5344CB8AC3E}">
        <p14:creationId xmlns:p14="http://schemas.microsoft.com/office/powerpoint/2010/main" val="32496355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Ayakkabı Satışı</a:t>
            </a:r>
          </a:p>
        </p:txBody>
      </p:sp>
      <p:sp>
        <p:nvSpPr>
          <p:cNvPr id="5" name="İçerik Yer Tutucusu 4"/>
          <p:cNvSpPr>
            <a:spLocks noGrp="1"/>
          </p:cNvSpPr>
          <p:nvPr>
            <p:ph idx="1"/>
          </p:nvPr>
        </p:nvSpPr>
        <p:spPr/>
        <p:txBody>
          <a:bodyPr>
            <a:normAutofit fontScale="77500" lnSpcReduction="20000"/>
          </a:bodyPr>
          <a:lstStyle/>
          <a:p>
            <a:pPr lvl="1"/>
            <a:r>
              <a:rPr lang="tr-TR" sz="2700" b="1" dirty="0"/>
              <a:t>PVC taban: </a:t>
            </a:r>
            <a:r>
              <a:rPr lang="tr-TR" sz="2700" dirty="0"/>
              <a:t>PVC kimyasalından üretilen bir çeşit hazır tabandır. PVC tabanlar diğer hazır taban türlerine göre hammadde ve üretim maliyeti açısından daha hesaplı tabanlardır. Ancak poliüretan ve </a:t>
            </a:r>
            <a:r>
              <a:rPr lang="tr-TR" sz="2700" dirty="0" err="1"/>
              <a:t>termo</a:t>
            </a:r>
            <a:r>
              <a:rPr lang="tr-TR" sz="2700" dirty="0"/>
              <a:t> tabanlar kadar hafif ve dayanıklı değildirler. Ülkemizde imal edilen birçok ayakkabıda PVC taban kullanılmaktadır. Ayakkabıcılık sektöründe farklı kalitelerde ve özelliklerde PVC tabanlar kullanılmaktadır. Taban yapımında kullanılan hammaddeye ve ayakkabı imali esnasındaki işçiliğe göre farklı kalitelerde PVC tabanlı ayakkabılar bulmak mümkündür. PVC taban, poliüretan ya da </a:t>
            </a:r>
            <a:r>
              <a:rPr lang="tr-TR" sz="2700" dirty="0" err="1"/>
              <a:t>termo</a:t>
            </a:r>
            <a:r>
              <a:rPr lang="tr-TR" sz="2700" dirty="0"/>
              <a:t> tabanlara göre daha plastik bir görüntüye sahiptir. Daha sert olan taban ayrıca daha da ağırdır. Soğuk karşısında </a:t>
            </a:r>
            <a:r>
              <a:rPr lang="tr-TR" sz="2700" dirty="0" err="1"/>
              <a:t>termo</a:t>
            </a:r>
            <a:r>
              <a:rPr lang="tr-TR" sz="2700" dirty="0"/>
              <a:t> taban kadar dayanıklı değildir. PVC tabanlı bir ayakkabının dikişli olması ömrünü uzatacak etkenlerdendir. PVC tabanın en büyük avantajı diğer tabanlara sahip ayakkabılara göre çok daha hesaplı olabilmesidir</a:t>
            </a:r>
            <a:r>
              <a:rPr lang="tr-TR" sz="2700" dirty="0" smtClean="0"/>
              <a:t>.</a:t>
            </a:r>
            <a:endParaRPr lang="tr-TR" sz="2700" dirty="0"/>
          </a:p>
        </p:txBody>
      </p:sp>
    </p:spTree>
    <p:extLst>
      <p:ext uri="{BB962C8B-B14F-4D97-AF65-F5344CB8AC3E}">
        <p14:creationId xmlns:p14="http://schemas.microsoft.com/office/powerpoint/2010/main" val="34328061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Ayakkabı Satışı</a:t>
            </a:r>
          </a:p>
        </p:txBody>
      </p:sp>
      <p:sp>
        <p:nvSpPr>
          <p:cNvPr id="5" name="İçerik Yer Tutucusu 4"/>
          <p:cNvSpPr>
            <a:spLocks noGrp="1"/>
          </p:cNvSpPr>
          <p:nvPr>
            <p:ph idx="1"/>
          </p:nvPr>
        </p:nvSpPr>
        <p:spPr/>
        <p:txBody>
          <a:bodyPr>
            <a:normAutofit fontScale="85000" lnSpcReduction="20000"/>
          </a:bodyPr>
          <a:lstStyle/>
          <a:p>
            <a:pPr lvl="1"/>
            <a:r>
              <a:rPr lang="tr-TR" sz="2700" b="1" dirty="0" err="1"/>
              <a:t>Termo</a:t>
            </a:r>
            <a:r>
              <a:rPr lang="tr-TR" sz="2700" b="1" dirty="0"/>
              <a:t> taban: </a:t>
            </a:r>
            <a:r>
              <a:rPr lang="tr-TR" sz="2700" dirty="0" err="1"/>
              <a:t>Termo</a:t>
            </a:r>
            <a:r>
              <a:rPr lang="tr-TR" sz="2700" dirty="0"/>
              <a:t> poliüretan kimyasalından üretilen bir çeşit hazır tabandır. Dayanıklı ve esnek bir yapısı vardır. </a:t>
            </a:r>
            <a:r>
              <a:rPr lang="tr-TR" sz="2700" dirty="0" err="1"/>
              <a:t>Termo</a:t>
            </a:r>
            <a:r>
              <a:rPr lang="tr-TR" sz="2700" dirty="0"/>
              <a:t> tabanlar doğru teknikler  kullanılarak ayakkabı ile bütünleştirildiği takdirde çok güçlü tutuculuk özellikleri vardır. Ayakkabıda kullanılan deri ya da suni deri ile tam anlamıyla bütünleşir ve tekrar ayrılması imkânsız hâle gelirler. </a:t>
            </a:r>
            <a:r>
              <a:rPr lang="tr-TR" sz="2700" dirty="0" err="1"/>
              <a:t>Termo</a:t>
            </a:r>
            <a:r>
              <a:rPr lang="tr-TR" sz="2700" dirty="0"/>
              <a:t> tabanlar estetik amaçlar dışında dikiş gerektirmezler. Ayakkabıcılık sektöründe farklı  kalitelerde ve özelliklerde </a:t>
            </a:r>
            <a:r>
              <a:rPr lang="tr-TR" sz="2700" dirty="0" err="1"/>
              <a:t>termo</a:t>
            </a:r>
            <a:r>
              <a:rPr lang="tr-TR" sz="2700" dirty="0"/>
              <a:t> tabanlar kullanılmaktadır. </a:t>
            </a:r>
            <a:r>
              <a:rPr lang="tr-TR" sz="2700" dirty="0" err="1"/>
              <a:t>Termo</a:t>
            </a:r>
            <a:r>
              <a:rPr lang="tr-TR" sz="2700" dirty="0"/>
              <a:t> tabanların genel özellikleri esnek olmaları, sağlam olmaları, dikiş gerektirmemeleridir. Poliüretan tabanlara göre biraz daha ağırdırlar, ancak soğuğa karşı daha dayanıklıdırlar. Bu sebeple kış koşulları için daha </a:t>
            </a:r>
            <a:r>
              <a:rPr lang="tr-TR" sz="2700" dirty="0" smtClean="0"/>
              <a:t>idealdirler</a:t>
            </a:r>
            <a:endParaRPr lang="tr-TR" sz="2700" dirty="0"/>
          </a:p>
        </p:txBody>
      </p:sp>
    </p:spTree>
    <p:extLst>
      <p:ext uri="{BB962C8B-B14F-4D97-AF65-F5344CB8AC3E}">
        <p14:creationId xmlns:p14="http://schemas.microsoft.com/office/powerpoint/2010/main" val="15952424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Dayanaklı Tüketim Ürünleri ve Diğerlerinin Satışı</a:t>
            </a:r>
          </a:p>
        </p:txBody>
      </p:sp>
      <p:sp>
        <p:nvSpPr>
          <p:cNvPr id="5" name="İçerik Yer Tutucusu 4"/>
          <p:cNvSpPr>
            <a:spLocks noGrp="1"/>
          </p:cNvSpPr>
          <p:nvPr>
            <p:ph idx="1"/>
          </p:nvPr>
        </p:nvSpPr>
        <p:spPr/>
        <p:txBody>
          <a:bodyPr>
            <a:normAutofit fontScale="77500" lnSpcReduction="20000"/>
          </a:bodyPr>
          <a:lstStyle/>
          <a:p>
            <a:r>
              <a:rPr lang="tr-TR" sz="2800" dirty="0" smtClean="0"/>
              <a:t>Dayanıklı </a:t>
            </a:r>
            <a:r>
              <a:rPr lang="tr-TR" sz="2800" dirty="0"/>
              <a:t>tüketim ürünleri (örneğin beyaz eşya, mobilya, elektronik  ürünler  gibi) satan perakendecilik sektöründe çalışan bir satış elemanı da sattığı ürünler ve kullanım talimatları ile ilgili bilgi sahibi olmalıdır. Teknolojik ürünlerin kullanılmaları ve kapasiteleri ile ilgili gerekli bilgileri müşteri istediği takdirde anlatabilmeli ve gerekirse ürün üzerinde gösterebilmelidir. Örneğin mobilya mağazasında çalışan bir satış elemanı, sattığı koltuk takımının kumaşının yıkanır cinsten olup olmadığını veya yemek odası takımının hangi cins ağaçtan yapıldığını bilmesi gerekir. Beyaz eşya satan bir satış elemanının sattığı beyaz eşyanın hangi özelliklere sahip olduğunu bilmesi gerekir. Tabii bazı ürün </a:t>
            </a:r>
            <a:r>
              <a:rPr lang="tr-TR" sz="2800" dirty="0" err="1"/>
              <a:t>katogorileri</a:t>
            </a:r>
            <a:r>
              <a:rPr lang="tr-TR" sz="2800" dirty="0"/>
              <a:t> vardır ki,  o ürünlerle  ilgili  bilgi  sahibi  olmak belirli  bir  süre  eğitim almayı  </a:t>
            </a:r>
            <a:r>
              <a:rPr lang="tr-TR" sz="2800" dirty="0" smtClean="0"/>
              <a:t>gerektirir</a:t>
            </a:r>
            <a:endParaRPr lang="tr-TR" sz="2800" dirty="0"/>
          </a:p>
        </p:txBody>
      </p:sp>
    </p:spTree>
    <p:extLst>
      <p:ext uri="{BB962C8B-B14F-4D97-AF65-F5344CB8AC3E}">
        <p14:creationId xmlns:p14="http://schemas.microsoft.com/office/powerpoint/2010/main" val="32834311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SATIŞ OTOMASYONU (SALES FORCE AUTOMATİON)</a:t>
            </a:r>
          </a:p>
        </p:txBody>
      </p:sp>
      <p:sp>
        <p:nvSpPr>
          <p:cNvPr id="5" name="İçerik Yer Tutucusu 4"/>
          <p:cNvSpPr>
            <a:spLocks noGrp="1"/>
          </p:cNvSpPr>
          <p:nvPr>
            <p:ph idx="1"/>
          </p:nvPr>
        </p:nvSpPr>
        <p:spPr/>
        <p:txBody>
          <a:bodyPr>
            <a:normAutofit/>
          </a:bodyPr>
          <a:lstStyle/>
          <a:p>
            <a:pPr lvl="0"/>
            <a:r>
              <a:rPr lang="tr-TR" sz="2400" b="1" dirty="0"/>
              <a:t>SATIŞ OTOMASYONU (SALES FORCE AUTOMATİON)</a:t>
            </a:r>
          </a:p>
          <a:p>
            <a:r>
              <a:rPr lang="tr-TR" sz="2400" dirty="0"/>
              <a:t>Perakendecilikte </a:t>
            </a:r>
            <a:r>
              <a:rPr lang="tr-TR" sz="2400" b="1" dirty="0"/>
              <a:t>Satış Otomasyonu</a:t>
            </a:r>
            <a:r>
              <a:rPr lang="tr-TR" sz="2400" dirty="0"/>
              <a:t>, firmanın satış teşkilatının verimliliğini artırıp, satış süreçlerini kısaltarak kaynakların en doğru şekilde kullanılabilmesi için hazırlanmıştır.</a:t>
            </a:r>
          </a:p>
          <a:p>
            <a:r>
              <a:rPr lang="tr-TR" sz="2400" dirty="0"/>
              <a:t> </a:t>
            </a:r>
            <a:r>
              <a:rPr lang="tr-TR" sz="2400" dirty="0" smtClean="0"/>
              <a:t>Satış </a:t>
            </a:r>
            <a:r>
              <a:rPr lang="tr-TR" sz="2400" dirty="0"/>
              <a:t>Planlaması ve Tahminlerini yapabilme imkanı ;Bölge Yönetimi, Müşteri Hesapları Yönetimi, </a:t>
            </a:r>
            <a:r>
              <a:rPr lang="tr-TR" sz="2400" dirty="0" err="1"/>
              <a:t>Kontakt</a:t>
            </a:r>
            <a:r>
              <a:rPr lang="tr-TR" sz="2400" dirty="0"/>
              <a:t> Şahıs Yönetimi, Aktivite Yönetimi, Fırsat Yönetimi,  Saha Satış, Tele - Satış, Teklif Yönetimi, Kontrat Yönetimi, Prim ve Komisyon Yönetimi, Analiz ve Değerlendirme fonksiyonları ile satış operasyonlarının en önemli aşamasıdır.</a:t>
            </a:r>
          </a:p>
        </p:txBody>
      </p:sp>
    </p:spTree>
    <p:extLst>
      <p:ext uri="{BB962C8B-B14F-4D97-AF65-F5344CB8AC3E}">
        <p14:creationId xmlns:p14="http://schemas.microsoft.com/office/powerpoint/2010/main" val="2181125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SATIŞ OTOMASYONU (SALES FORCE AUTOMATİON)</a:t>
            </a:r>
          </a:p>
        </p:txBody>
      </p:sp>
      <p:pic>
        <p:nvPicPr>
          <p:cNvPr id="4" name="image20.png"/>
          <p:cNvPicPr>
            <a:picLocks noGrp="1"/>
          </p:cNvPicPr>
          <p:nvPr>
            <p:ph idx="1"/>
          </p:nvPr>
        </p:nvPicPr>
        <p:blipFill>
          <a:blip r:embed="rId2" cstate="print"/>
          <a:stretch>
            <a:fillRect/>
          </a:stretch>
        </p:blipFill>
        <p:spPr>
          <a:xfrm>
            <a:off x="-25224" y="0"/>
            <a:ext cx="9169224" cy="6858000"/>
          </a:xfrm>
          <a:prstGeom prst="rect">
            <a:avLst/>
          </a:prstGeom>
        </p:spPr>
      </p:pic>
    </p:spTree>
    <p:extLst>
      <p:ext uri="{BB962C8B-B14F-4D97-AF65-F5344CB8AC3E}">
        <p14:creationId xmlns:p14="http://schemas.microsoft.com/office/powerpoint/2010/main" val="12970718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Satış Planlaması ve Tahminleri (</a:t>
            </a:r>
            <a:r>
              <a:rPr lang="tr-TR" dirty="0" err="1"/>
              <a:t>Sales</a:t>
            </a:r>
            <a:r>
              <a:rPr lang="tr-TR" dirty="0"/>
              <a:t> </a:t>
            </a:r>
            <a:r>
              <a:rPr lang="tr-TR" dirty="0" err="1"/>
              <a:t>Planing</a:t>
            </a:r>
            <a:r>
              <a:rPr lang="tr-TR" dirty="0"/>
              <a:t> &amp; </a:t>
            </a:r>
            <a:r>
              <a:rPr lang="tr-TR" dirty="0" err="1"/>
              <a:t>Forecast</a:t>
            </a:r>
            <a:r>
              <a:rPr lang="tr-TR" dirty="0"/>
              <a:t>)</a:t>
            </a:r>
          </a:p>
        </p:txBody>
      </p:sp>
      <p:sp>
        <p:nvSpPr>
          <p:cNvPr id="3" name="İçerik Yer Tutucusu 2"/>
          <p:cNvSpPr>
            <a:spLocks noGrp="1"/>
          </p:cNvSpPr>
          <p:nvPr>
            <p:ph idx="1"/>
          </p:nvPr>
        </p:nvSpPr>
        <p:spPr/>
        <p:txBody>
          <a:bodyPr>
            <a:normAutofit/>
          </a:bodyPr>
          <a:lstStyle/>
          <a:p>
            <a:r>
              <a:rPr lang="tr-TR" sz="2800" dirty="0" smtClean="0"/>
              <a:t>Satış </a:t>
            </a:r>
            <a:r>
              <a:rPr lang="tr-TR" sz="2800" dirty="0"/>
              <a:t>planlaması ve bütçeleme fonksiyonları, perakendeci firmanın satış gelirlerinin tahmin edilmesi, gerçekleşen değerler ile tahminlerin izlenmesi ve satış ekibinin performans değerlendirmelerinin yapılarak firma fonksiyonlarının bütününün görülebilmesini sağlar</a:t>
            </a:r>
            <a:r>
              <a:rPr lang="tr-TR" sz="2800" dirty="0" smtClean="0"/>
              <a:t>.</a:t>
            </a:r>
            <a:endParaRPr lang="tr-TR" sz="3600" dirty="0"/>
          </a:p>
        </p:txBody>
      </p:sp>
    </p:spTree>
    <p:extLst>
      <p:ext uri="{BB962C8B-B14F-4D97-AF65-F5344CB8AC3E}">
        <p14:creationId xmlns:p14="http://schemas.microsoft.com/office/powerpoint/2010/main" val="16512688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Satış Planlaması ve Tahminleri (</a:t>
            </a:r>
            <a:r>
              <a:rPr lang="tr-TR" dirty="0" err="1"/>
              <a:t>Sales</a:t>
            </a:r>
            <a:r>
              <a:rPr lang="tr-TR" dirty="0"/>
              <a:t> </a:t>
            </a:r>
            <a:r>
              <a:rPr lang="tr-TR" dirty="0" err="1"/>
              <a:t>Planing</a:t>
            </a:r>
            <a:r>
              <a:rPr lang="tr-TR" dirty="0"/>
              <a:t> &amp; </a:t>
            </a:r>
            <a:r>
              <a:rPr lang="tr-TR" dirty="0" err="1"/>
              <a:t>Forecast</a:t>
            </a:r>
            <a:r>
              <a:rPr lang="tr-TR" dirty="0"/>
              <a:t>)</a:t>
            </a:r>
          </a:p>
        </p:txBody>
      </p:sp>
      <p:sp>
        <p:nvSpPr>
          <p:cNvPr id="3" name="İçerik Yer Tutucusu 2"/>
          <p:cNvSpPr>
            <a:spLocks noGrp="1"/>
          </p:cNvSpPr>
          <p:nvPr>
            <p:ph idx="1"/>
          </p:nvPr>
        </p:nvSpPr>
        <p:spPr/>
        <p:txBody>
          <a:bodyPr>
            <a:normAutofit/>
          </a:bodyPr>
          <a:lstStyle/>
          <a:p>
            <a:pPr lvl="1"/>
            <a:r>
              <a:rPr lang="tr-TR" sz="2700" b="1" dirty="0" smtClean="0"/>
              <a:t>Satış gelirleri bütçe performansı: </a:t>
            </a:r>
            <a:r>
              <a:rPr lang="tr-TR" sz="2700" dirty="0" smtClean="0"/>
              <a:t>Ürün, ürün grupları, müşteriler veya kombine bütçeler bazında hazırlanmış satış bütçeleri (miktar, tutar) ile gerçekleşen satışlara ait analizler istenilen dönemler bazında analiz edilebilir.</a:t>
            </a:r>
          </a:p>
          <a:p>
            <a:pPr lvl="1"/>
            <a:r>
              <a:rPr lang="tr-TR" sz="2700" b="1" dirty="0" smtClean="0"/>
              <a:t>Satış elemanları tahmin, hedef ve kazanç performansı: </a:t>
            </a:r>
            <a:r>
              <a:rPr lang="tr-TR" sz="2700" dirty="0" smtClean="0"/>
              <a:t>Satış Temsilcilerinin satış hedefleri (tutar, miktar) ile gerçekleşen değerlere ait </a:t>
            </a:r>
            <a:r>
              <a:rPr lang="tr-TR" sz="2700" dirty="0" err="1" smtClean="0"/>
              <a:t>performas</a:t>
            </a:r>
            <a:r>
              <a:rPr lang="tr-TR" sz="2700" dirty="0" smtClean="0"/>
              <a:t> analizleri dönemsel olarak yapılabilir.</a:t>
            </a:r>
            <a:endParaRPr lang="tr-TR" sz="4300" dirty="0" smtClean="0"/>
          </a:p>
        </p:txBody>
      </p:sp>
    </p:spTree>
    <p:extLst>
      <p:ext uri="{BB962C8B-B14F-4D97-AF65-F5344CB8AC3E}">
        <p14:creationId xmlns:p14="http://schemas.microsoft.com/office/powerpoint/2010/main" val="15184064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Satış Planlaması ve Tahminleri (</a:t>
            </a:r>
            <a:r>
              <a:rPr lang="tr-TR" dirty="0" err="1"/>
              <a:t>Sales</a:t>
            </a:r>
            <a:r>
              <a:rPr lang="tr-TR" dirty="0"/>
              <a:t> </a:t>
            </a:r>
            <a:r>
              <a:rPr lang="tr-TR" dirty="0" err="1"/>
              <a:t>Planing</a:t>
            </a:r>
            <a:r>
              <a:rPr lang="tr-TR" dirty="0"/>
              <a:t> &amp; </a:t>
            </a:r>
            <a:r>
              <a:rPr lang="tr-TR" dirty="0" err="1"/>
              <a:t>Forecast</a:t>
            </a:r>
            <a:r>
              <a:rPr lang="tr-TR" dirty="0"/>
              <a:t>)</a:t>
            </a:r>
          </a:p>
        </p:txBody>
      </p:sp>
      <p:sp>
        <p:nvSpPr>
          <p:cNvPr id="3" name="İçerik Yer Tutucusu 2"/>
          <p:cNvSpPr>
            <a:spLocks noGrp="1"/>
          </p:cNvSpPr>
          <p:nvPr>
            <p:ph idx="1"/>
          </p:nvPr>
        </p:nvSpPr>
        <p:spPr/>
        <p:txBody>
          <a:bodyPr>
            <a:normAutofit/>
          </a:bodyPr>
          <a:lstStyle/>
          <a:p>
            <a:pPr lvl="1"/>
            <a:r>
              <a:rPr lang="tr-TR" sz="2700" b="1" dirty="0" smtClean="0"/>
              <a:t>Satış gelirleri bütçe performansı: </a:t>
            </a:r>
            <a:r>
              <a:rPr lang="tr-TR" sz="2700" dirty="0" smtClean="0"/>
              <a:t>Ürün, ürün grupları, müşteriler veya kombine bütçeler bazında hazırlanmış satış bütçeleri (miktar, tutar) ile gerçekleşen satışlara ait analizler istenilen dönemler bazında analiz edilebilir.</a:t>
            </a:r>
          </a:p>
          <a:p>
            <a:pPr lvl="1"/>
            <a:r>
              <a:rPr lang="tr-TR" sz="2700" b="1" dirty="0" smtClean="0"/>
              <a:t>Satış elemanları tahmin, hedef ve kazanç performansı: </a:t>
            </a:r>
            <a:r>
              <a:rPr lang="tr-TR" sz="2700" dirty="0" smtClean="0"/>
              <a:t>Satış Temsilcilerinin satış hedefleri (tutar, miktar) ile gerçekleşen değerlere ait </a:t>
            </a:r>
            <a:r>
              <a:rPr lang="tr-TR" sz="2700" dirty="0" err="1" smtClean="0"/>
              <a:t>performas</a:t>
            </a:r>
            <a:r>
              <a:rPr lang="tr-TR" sz="2700" dirty="0" smtClean="0"/>
              <a:t> analizleri dönemsel olarak yapılabilir.</a:t>
            </a:r>
            <a:endParaRPr lang="tr-TR" sz="4300" dirty="0" smtClean="0"/>
          </a:p>
        </p:txBody>
      </p:sp>
    </p:spTree>
    <p:extLst>
      <p:ext uri="{BB962C8B-B14F-4D97-AF65-F5344CB8AC3E}">
        <p14:creationId xmlns:p14="http://schemas.microsoft.com/office/powerpoint/2010/main" val="2818757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179388" y="11113"/>
            <a:ext cx="8834437" cy="6846887"/>
            <a:chOff x="113" y="7"/>
            <a:chExt cx="5565" cy="4313"/>
          </a:xfrm>
        </p:grpSpPr>
        <p:sp>
          <p:nvSpPr>
            <p:cNvPr id="5" name="AutoShape 4"/>
            <p:cNvSpPr>
              <a:spLocks noChangeAspect="1" noChangeArrowheads="1" noTextEdit="1"/>
            </p:cNvSpPr>
            <p:nvPr/>
          </p:nvSpPr>
          <p:spPr bwMode="auto">
            <a:xfrm>
              <a:off x="113" y="7"/>
              <a:ext cx="5565" cy="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7"/>
              <a:ext cx="5576" cy="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789346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Satış Planlaması ve Tahminleri (</a:t>
            </a:r>
            <a:r>
              <a:rPr lang="tr-TR" dirty="0" err="1"/>
              <a:t>Sales</a:t>
            </a:r>
            <a:r>
              <a:rPr lang="tr-TR" dirty="0"/>
              <a:t> </a:t>
            </a:r>
            <a:r>
              <a:rPr lang="tr-TR" dirty="0" err="1"/>
              <a:t>Planing</a:t>
            </a:r>
            <a:r>
              <a:rPr lang="tr-TR" dirty="0"/>
              <a:t> &amp; </a:t>
            </a:r>
            <a:r>
              <a:rPr lang="tr-TR" dirty="0" err="1"/>
              <a:t>Forecast</a:t>
            </a:r>
            <a:r>
              <a:rPr lang="tr-TR" dirty="0"/>
              <a:t>)</a:t>
            </a:r>
          </a:p>
        </p:txBody>
      </p:sp>
      <p:sp>
        <p:nvSpPr>
          <p:cNvPr id="3" name="İçerik Yer Tutucusu 2"/>
          <p:cNvSpPr>
            <a:spLocks noGrp="1"/>
          </p:cNvSpPr>
          <p:nvPr>
            <p:ph idx="1"/>
          </p:nvPr>
        </p:nvSpPr>
        <p:spPr/>
        <p:txBody>
          <a:bodyPr>
            <a:normAutofit lnSpcReduction="10000"/>
          </a:bodyPr>
          <a:lstStyle/>
          <a:p>
            <a:pPr lvl="1"/>
            <a:r>
              <a:rPr lang="tr-TR" sz="2700" b="1" dirty="0"/>
              <a:t>Esnek bütçeleme fonksiyonları: </a:t>
            </a:r>
            <a:r>
              <a:rPr lang="tr-TR" sz="2700" dirty="0"/>
              <a:t>Satış bütçelerinin hazırlanmasında ürün ve ürün grupları bazında istenilen düzenlemeler yapılabilir.</a:t>
            </a:r>
            <a:endParaRPr lang="tr-TR" sz="3900" dirty="0"/>
          </a:p>
          <a:p>
            <a:pPr lvl="1"/>
            <a:r>
              <a:rPr lang="tr-TR" sz="2700" b="1" dirty="0"/>
              <a:t>Performans ölçümleri</a:t>
            </a:r>
            <a:r>
              <a:rPr lang="tr-TR" sz="2700" dirty="0"/>
              <a:t>: Satış bütçelerinin, ürün, ürün grubu, satış elemanı ve müşteri bazında istenilen kombinasyonlarda tahminlerin gerçekleşme performansı analiz edilebilir.</a:t>
            </a:r>
            <a:endParaRPr lang="tr-TR" sz="3900" dirty="0"/>
          </a:p>
          <a:p>
            <a:pPr lvl="1"/>
            <a:r>
              <a:rPr lang="tr-TR" sz="2700" b="1" dirty="0"/>
              <a:t>Tedarik zinciri entegrasyonu: </a:t>
            </a:r>
            <a:r>
              <a:rPr lang="tr-TR" sz="2700" dirty="0"/>
              <a:t>Tedarik zinciri yönetimi operasyonları bütçe gerçekleşme değerlerinin anında görülebilmesini </a:t>
            </a:r>
            <a:r>
              <a:rPr lang="tr-TR" sz="2700" dirty="0" smtClean="0"/>
              <a:t>sağlar</a:t>
            </a:r>
            <a:endParaRPr lang="tr-TR" sz="3900" dirty="0"/>
          </a:p>
        </p:txBody>
      </p:sp>
    </p:spTree>
    <p:extLst>
      <p:ext uri="{BB962C8B-B14F-4D97-AF65-F5344CB8AC3E}">
        <p14:creationId xmlns:p14="http://schemas.microsoft.com/office/powerpoint/2010/main" val="41068705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Satış Planlaması ve Tahminleri (</a:t>
            </a:r>
            <a:r>
              <a:rPr lang="tr-TR" dirty="0" err="1"/>
              <a:t>Sales</a:t>
            </a:r>
            <a:r>
              <a:rPr lang="tr-TR" dirty="0"/>
              <a:t> </a:t>
            </a:r>
            <a:r>
              <a:rPr lang="tr-TR" dirty="0" err="1"/>
              <a:t>Planing</a:t>
            </a:r>
            <a:r>
              <a:rPr lang="tr-TR" dirty="0"/>
              <a:t> &amp; </a:t>
            </a:r>
            <a:r>
              <a:rPr lang="tr-TR" dirty="0" err="1"/>
              <a:t>Forecast</a:t>
            </a:r>
            <a:r>
              <a:rPr lang="tr-TR" dirty="0"/>
              <a:t>)</a:t>
            </a:r>
          </a:p>
        </p:txBody>
      </p:sp>
      <p:sp>
        <p:nvSpPr>
          <p:cNvPr id="3" name="İçerik Yer Tutucusu 2"/>
          <p:cNvSpPr>
            <a:spLocks noGrp="1"/>
          </p:cNvSpPr>
          <p:nvPr>
            <p:ph idx="1"/>
          </p:nvPr>
        </p:nvSpPr>
        <p:spPr/>
        <p:txBody>
          <a:bodyPr>
            <a:normAutofit fontScale="92500" lnSpcReduction="20000"/>
          </a:bodyPr>
          <a:lstStyle/>
          <a:p>
            <a:pPr lvl="1"/>
            <a:r>
              <a:rPr lang="tr-TR" sz="2700" b="1" dirty="0"/>
              <a:t>Bölge yönetimi (</a:t>
            </a:r>
            <a:r>
              <a:rPr lang="tr-TR" sz="2700" b="1" dirty="0" err="1"/>
              <a:t>territory</a:t>
            </a:r>
            <a:r>
              <a:rPr lang="tr-TR" sz="2700" b="1" dirty="0"/>
              <a:t> </a:t>
            </a:r>
            <a:r>
              <a:rPr lang="tr-TR" sz="2700" b="1" dirty="0" err="1"/>
              <a:t>management</a:t>
            </a:r>
            <a:r>
              <a:rPr lang="tr-TR" sz="2700" b="1" dirty="0"/>
              <a:t>): </a:t>
            </a:r>
            <a:r>
              <a:rPr lang="tr-TR" sz="2700" dirty="0"/>
              <a:t>Satış organizasyonunun etkinliğinin arttırılmasında, satış bölgelerinin ihtiyaçlara uygun olarak tanımlanıp, yönetilmesinin büyük önemi vardır. Satış bölgelerinin tanımlanması, müşteri hesaplarının bölgesel olarak yönetilmesine ve analiz sonuçlarına bağlı olarak ürün, talep ve şikâyet değerlendirmelerinin yapılabilmesine imkân sağlar. Bölge tanımlamaları firmanın istediği şekilde yapılabilir.</a:t>
            </a:r>
            <a:endParaRPr lang="tr-TR" sz="3900" dirty="0"/>
          </a:p>
          <a:p>
            <a:pPr lvl="1"/>
            <a:r>
              <a:rPr lang="tr-TR" sz="2700" b="1" dirty="0"/>
              <a:t>Bölge bazında satış analizleri: </a:t>
            </a:r>
            <a:r>
              <a:rPr lang="tr-TR" sz="2700" dirty="0"/>
              <a:t>Bölge tanımlamalarına uygun olarak istenilen bölümlerde (müşteri, satış ekibi, ürün grubu, vb.) satış analizleri grafik veya rapor olarak alınabilir.</a:t>
            </a:r>
          </a:p>
        </p:txBody>
      </p:sp>
    </p:spTree>
    <p:extLst>
      <p:ext uri="{BB962C8B-B14F-4D97-AF65-F5344CB8AC3E}">
        <p14:creationId xmlns:p14="http://schemas.microsoft.com/office/powerpoint/2010/main" val="25307828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Satış Planlaması ve Tahminleri (</a:t>
            </a:r>
            <a:r>
              <a:rPr lang="tr-TR" dirty="0" err="1"/>
              <a:t>Sales</a:t>
            </a:r>
            <a:r>
              <a:rPr lang="tr-TR" dirty="0"/>
              <a:t> </a:t>
            </a:r>
            <a:r>
              <a:rPr lang="tr-TR" dirty="0" err="1"/>
              <a:t>Planing</a:t>
            </a:r>
            <a:r>
              <a:rPr lang="tr-TR" dirty="0"/>
              <a:t> &amp; </a:t>
            </a:r>
            <a:r>
              <a:rPr lang="tr-TR" dirty="0" err="1"/>
              <a:t>Forecast</a:t>
            </a:r>
            <a:r>
              <a:rPr lang="tr-TR" dirty="0"/>
              <a:t>)</a:t>
            </a:r>
          </a:p>
        </p:txBody>
      </p:sp>
      <p:sp>
        <p:nvSpPr>
          <p:cNvPr id="3" name="İçerik Yer Tutucusu 2"/>
          <p:cNvSpPr>
            <a:spLocks noGrp="1"/>
          </p:cNvSpPr>
          <p:nvPr>
            <p:ph idx="1"/>
          </p:nvPr>
        </p:nvSpPr>
        <p:spPr/>
        <p:txBody>
          <a:bodyPr>
            <a:normAutofit fontScale="92500" lnSpcReduction="20000"/>
          </a:bodyPr>
          <a:lstStyle/>
          <a:p>
            <a:pPr lvl="1"/>
            <a:r>
              <a:rPr lang="tr-TR" sz="2700" b="1" dirty="0"/>
              <a:t>Bölge yönetimi (</a:t>
            </a:r>
            <a:r>
              <a:rPr lang="tr-TR" sz="2700" b="1" dirty="0" err="1"/>
              <a:t>territory</a:t>
            </a:r>
            <a:r>
              <a:rPr lang="tr-TR" sz="2700" b="1" dirty="0"/>
              <a:t> </a:t>
            </a:r>
            <a:r>
              <a:rPr lang="tr-TR" sz="2700" b="1" dirty="0" err="1"/>
              <a:t>management</a:t>
            </a:r>
            <a:r>
              <a:rPr lang="tr-TR" sz="2700" b="1" dirty="0"/>
              <a:t>): </a:t>
            </a:r>
            <a:r>
              <a:rPr lang="tr-TR" sz="2700" dirty="0"/>
              <a:t>Satış organizasyonunun etkinliğinin arttırılmasında, satış bölgelerinin ihtiyaçlara uygun olarak tanımlanıp, yönetilmesinin büyük önemi vardır. Satış bölgelerinin tanımlanması, müşteri hesaplarının bölgesel olarak yönetilmesine ve analiz sonuçlarına bağlı olarak ürün, talep ve şikâyet değerlendirmelerinin yapılabilmesine imkân sağlar. Bölge tanımlamaları firmanın istediği şekilde yapılabilir.</a:t>
            </a:r>
            <a:endParaRPr lang="tr-TR" sz="3900" dirty="0"/>
          </a:p>
          <a:p>
            <a:pPr lvl="1"/>
            <a:r>
              <a:rPr lang="tr-TR" sz="2700" b="1" dirty="0"/>
              <a:t>Bölge bazında satış analizleri: </a:t>
            </a:r>
            <a:r>
              <a:rPr lang="tr-TR" sz="2700" dirty="0"/>
              <a:t>Bölge tanımlamalarına uygun olarak istenilen bölümlerde (müşteri, satış ekibi, ürün grubu, vb.) satış analizleri grafik veya rapor olarak alınabilir.</a:t>
            </a:r>
          </a:p>
        </p:txBody>
      </p:sp>
    </p:spTree>
    <p:extLst>
      <p:ext uri="{BB962C8B-B14F-4D97-AF65-F5344CB8AC3E}">
        <p14:creationId xmlns:p14="http://schemas.microsoft.com/office/powerpoint/2010/main" val="42411332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Müşteri Yönetimi (</a:t>
            </a:r>
            <a:r>
              <a:rPr lang="tr-TR" dirty="0" err="1"/>
              <a:t>Account</a:t>
            </a:r>
            <a:r>
              <a:rPr lang="tr-TR" dirty="0"/>
              <a:t> Management)</a:t>
            </a:r>
          </a:p>
        </p:txBody>
      </p:sp>
      <p:sp>
        <p:nvSpPr>
          <p:cNvPr id="3" name="İçerik Yer Tutucusu 2"/>
          <p:cNvSpPr>
            <a:spLocks noGrp="1"/>
          </p:cNvSpPr>
          <p:nvPr>
            <p:ph idx="1"/>
          </p:nvPr>
        </p:nvSpPr>
        <p:spPr/>
        <p:txBody>
          <a:bodyPr>
            <a:normAutofit/>
          </a:bodyPr>
          <a:lstStyle/>
          <a:p>
            <a:r>
              <a:rPr lang="tr-TR" dirty="0" smtClean="0"/>
              <a:t>Perakendeci </a:t>
            </a:r>
            <a:r>
              <a:rPr lang="tr-TR" dirty="0"/>
              <a:t>firma açısından; potansiyel müşterilerine ait kayıtları girmek, saklamak ve izlemek en önemli işlemler dizisidir. Satış ekibinin müşterilerle ilgili her türlü finansal, </a:t>
            </a:r>
            <a:r>
              <a:rPr lang="tr-TR" dirty="0" err="1"/>
              <a:t>operasyonel</a:t>
            </a:r>
            <a:r>
              <a:rPr lang="tr-TR" dirty="0"/>
              <a:t> ve detay bilgilere anında ulaşabilmesi için her türlü </a:t>
            </a:r>
            <a:r>
              <a:rPr lang="tr-TR" dirty="0" err="1"/>
              <a:t>fonksiyonalite</a:t>
            </a:r>
            <a:r>
              <a:rPr lang="tr-TR" dirty="0"/>
              <a:t>  sistemin hazır olması gerekir. Aşağıdaki veriler bilgisayar ortamında birleştirilerek, uyumla yönetilebilir. Bu da müşteri ile ilgili hiçbir ayrıntının atlanmaması açısından çok önemlidir</a:t>
            </a:r>
            <a:r>
              <a:rPr lang="tr-TR" dirty="0" smtClean="0"/>
              <a:t>.</a:t>
            </a:r>
            <a:endParaRPr lang="tr-TR" dirty="0"/>
          </a:p>
        </p:txBody>
      </p:sp>
    </p:spTree>
    <p:extLst>
      <p:ext uri="{BB962C8B-B14F-4D97-AF65-F5344CB8AC3E}">
        <p14:creationId xmlns:p14="http://schemas.microsoft.com/office/powerpoint/2010/main" val="33772970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Müşteri Yönetimi (</a:t>
            </a:r>
            <a:r>
              <a:rPr lang="tr-TR" dirty="0" err="1"/>
              <a:t>Account</a:t>
            </a:r>
            <a:r>
              <a:rPr lang="tr-TR" dirty="0"/>
              <a:t> Management)</a:t>
            </a:r>
          </a:p>
        </p:txBody>
      </p:sp>
      <p:sp>
        <p:nvSpPr>
          <p:cNvPr id="3" name="İçerik Yer Tutucusu 2"/>
          <p:cNvSpPr>
            <a:spLocks noGrp="1"/>
          </p:cNvSpPr>
          <p:nvPr>
            <p:ph idx="1"/>
          </p:nvPr>
        </p:nvSpPr>
        <p:spPr/>
        <p:txBody>
          <a:bodyPr>
            <a:normAutofit/>
          </a:bodyPr>
          <a:lstStyle/>
          <a:p>
            <a:pPr lvl="1"/>
            <a:r>
              <a:rPr lang="tr-TR" dirty="0"/>
              <a:t>Temel veriler: Müşterinin izlenebilmesi için gerekli olan hesap bilgileri, hesap durumu, kredi-risk durumu, satış analizi, müşteri için geçerli kampanyalar vb. imkanlar.</a:t>
            </a:r>
          </a:p>
          <a:p>
            <a:pPr lvl="1"/>
            <a:r>
              <a:rPr lang="tr-TR" dirty="0"/>
              <a:t>Tarihsel data: Satış </a:t>
            </a:r>
            <a:r>
              <a:rPr lang="tr-TR" dirty="0" err="1"/>
              <a:t>temsilcilerininin</a:t>
            </a:r>
            <a:r>
              <a:rPr lang="tr-TR" dirty="0"/>
              <a:t> veya çağrı merkezindeki personelin  ihtiyaç duyacağı müşteri ile ilgili yapılmış tüm aktiviteler, hesap  ekstreleri, servis talepleri, şikâyetleri, verilen servisler, ilişkili tüm fırsatlarla ilgili bilgileri anında görebilme imkânı.</a:t>
            </a:r>
          </a:p>
          <a:p>
            <a:pPr lvl="1"/>
            <a:r>
              <a:rPr lang="tr-TR" dirty="0"/>
              <a:t>Ziyaret planlaması: Müşterilere yapılacak ziyaret planlarının yapılabilmesi</a:t>
            </a:r>
            <a:r>
              <a:rPr lang="tr-TR" dirty="0" smtClean="0"/>
              <a:t>.</a:t>
            </a:r>
            <a:endParaRPr lang="tr-TR" dirty="0"/>
          </a:p>
        </p:txBody>
      </p:sp>
    </p:spTree>
    <p:extLst>
      <p:ext uri="{BB962C8B-B14F-4D97-AF65-F5344CB8AC3E}">
        <p14:creationId xmlns:p14="http://schemas.microsoft.com/office/powerpoint/2010/main" val="41590199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Müşteri Yönetimi (</a:t>
            </a:r>
            <a:r>
              <a:rPr lang="tr-TR" dirty="0" err="1"/>
              <a:t>Account</a:t>
            </a:r>
            <a:r>
              <a:rPr lang="tr-TR" dirty="0"/>
              <a:t> Management)</a:t>
            </a:r>
          </a:p>
        </p:txBody>
      </p:sp>
      <p:sp>
        <p:nvSpPr>
          <p:cNvPr id="3" name="İçerik Yer Tutucusu 2"/>
          <p:cNvSpPr>
            <a:spLocks noGrp="1"/>
          </p:cNvSpPr>
          <p:nvPr>
            <p:ph idx="1"/>
          </p:nvPr>
        </p:nvSpPr>
        <p:spPr/>
        <p:txBody>
          <a:bodyPr>
            <a:normAutofit/>
          </a:bodyPr>
          <a:lstStyle/>
          <a:p>
            <a:pPr lvl="1"/>
            <a:r>
              <a:rPr lang="tr-TR" dirty="0"/>
              <a:t>Aktivite yönetimi: Müşteri ile ilgili yapılması gerekli tüm görevlerin (</a:t>
            </a:r>
            <a:r>
              <a:rPr lang="tr-TR" dirty="0" err="1"/>
              <a:t>task</a:t>
            </a:r>
            <a:r>
              <a:rPr lang="tr-TR" dirty="0"/>
              <a:t>) tanımlanabilmesi, iş randevularının planlanabilmesi.</a:t>
            </a:r>
          </a:p>
          <a:p>
            <a:pPr lvl="1"/>
            <a:r>
              <a:rPr lang="tr-TR" dirty="0"/>
              <a:t>E-mail entegrasyonu: Müşteriler ile yapılan tüm e-mail işlemlerinin yürütülmesi. Gelen ve gönderilen tüm e-</a:t>
            </a:r>
            <a:r>
              <a:rPr lang="tr-TR" dirty="0" err="1"/>
              <a:t>mail'lerin</a:t>
            </a:r>
            <a:r>
              <a:rPr lang="tr-TR" dirty="0"/>
              <a:t> izlenmesi.</a:t>
            </a:r>
          </a:p>
          <a:p>
            <a:pPr lvl="1"/>
            <a:r>
              <a:rPr lang="tr-TR" dirty="0"/>
              <a:t>Doküman yönetimi entegrasyonu: Müşteriye ait her türlü resim, doküman (anlaşma, teminat mektubu, çeşitli analiz vb.) ve objelerin sisteme tanımlanıp o müşteri ile ilişkilendirilebilmesi</a:t>
            </a:r>
            <a:r>
              <a:rPr lang="tr-TR" dirty="0" smtClean="0"/>
              <a:t>.</a:t>
            </a:r>
            <a:endParaRPr lang="tr-TR" dirty="0"/>
          </a:p>
        </p:txBody>
      </p:sp>
    </p:spTree>
    <p:extLst>
      <p:ext uri="{BB962C8B-B14F-4D97-AF65-F5344CB8AC3E}">
        <p14:creationId xmlns:p14="http://schemas.microsoft.com/office/powerpoint/2010/main" val="2751094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Müşteri Yönetimi (</a:t>
            </a:r>
            <a:r>
              <a:rPr lang="tr-TR" dirty="0" err="1"/>
              <a:t>Account</a:t>
            </a:r>
            <a:r>
              <a:rPr lang="tr-TR" dirty="0"/>
              <a:t> Management)</a:t>
            </a:r>
          </a:p>
        </p:txBody>
      </p:sp>
      <p:sp>
        <p:nvSpPr>
          <p:cNvPr id="3" name="İçerik Yer Tutucusu 2"/>
          <p:cNvSpPr>
            <a:spLocks noGrp="1"/>
          </p:cNvSpPr>
          <p:nvPr>
            <p:ph idx="1"/>
          </p:nvPr>
        </p:nvSpPr>
        <p:spPr/>
        <p:txBody>
          <a:bodyPr>
            <a:normAutofit/>
          </a:bodyPr>
          <a:lstStyle/>
          <a:p>
            <a:pPr lvl="1"/>
            <a:r>
              <a:rPr lang="tr-TR" dirty="0"/>
              <a:t>Müşteri satış koşulları: Müşteriye ait satış koşulları (fiyat listeleri, </a:t>
            </a:r>
            <a:r>
              <a:rPr lang="tr-TR" dirty="0" err="1"/>
              <a:t>iskonto</a:t>
            </a:r>
            <a:r>
              <a:rPr lang="tr-TR" dirty="0"/>
              <a:t> tanımları, vade ve tahsilât koşulları) detaylarının belirlenmesi, yeni satış koşullarının yaratılabilmesi.</a:t>
            </a:r>
          </a:p>
          <a:p>
            <a:pPr lvl="1"/>
            <a:r>
              <a:rPr lang="tr-TR" dirty="0"/>
              <a:t>Müşteri organizasyonu: Müşterinin sevkiyat yerlerinin, şube ve depoların belirlenmesi</a:t>
            </a:r>
          </a:p>
          <a:p>
            <a:pPr lvl="1"/>
            <a:r>
              <a:rPr lang="tr-TR" dirty="0" err="1"/>
              <a:t>Kontakt</a:t>
            </a:r>
            <a:r>
              <a:rPr lang="tr-TR" dirty="0"/>
              <a:t> şahıslar: Müşteride görevli yetkililerin ve </a:t>
            </a:r>
            <a:r>
              <a:rPr lang="tr-TR" dirty="0" err="1"/>
              <a:t>kontakt</a:t>
            </a:r>
            <a:r>
              <a:rPr lang="tr-TR" dirty="0"/>
              <a:t> şahısların detaylı olarak belirlenmesi ve bu şahıslarla yapılan aktivitelerin izlenebilmesi</a:t>
            </a:r>
            <a:r>
              <a:rPr lang="tr-TR" dirty="0" smtClean="0"/>
              <a:t>.</a:t>
            </a:r>
            <a:endParaRPr lang="tr-TR" dirty="0"/>
          </a:p>
        </p:txBody>
      </p:sp>
    </p:spTree>
    <p:extLst>
      <p:ext uri="{BB962C8B-B14F-4D97-AF65-F5344CB8AC3E}">
        <p14:creationId xmlns:p14="http://schemas.microsoft.com/office/powerpoint/2010/main" val="11437854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a:t>Kontakt</a:t>
            </a:r>
            <a:r>
              <a:rPr lang="tr-TR" dirty="0"/>
              <a:t> Şahıs Yönetimi (</a:t>
            </a:r>
            <a:r>
              <a:rPr lang="tr-TR" dirty="0" err="1"/>
              <a:t>Contact</a:t>
            </a:r>
            <a:r>
              <a:rPr lang="tr-TR" dirty="0"/>
              <a:t> Management)</a:t>
            </a:r>
          </a:p>
        </p:txBody>
      </p:sp>
      <p:sp>
        <p:nvSpPr>
          <p:cNvPr id="3" name="İçerik Yer Tutucusu 2"/>
          <p:cNvSpPr>
            <a:spLocks noGrp="1"/>
          </p:cNvSpPr>
          <p:nvPr>
            <p:ph idx="1"/>
          </p:nvPr>
        </p:nvSpPr>
        <p:spPr/>
        <p:txBody>
          <a:bodyPr>
            <a:normAutofit/>
          </a:bodyPr>
          <a:lstStyle/>
          <a:p>
            <a:r>
              <a:rPr lang="tr-TR" sz="2800" dirty="0" err="1" smtClean="0"/>
              <a:t>Kontakt</a:t>
            </a:r>
            <a:r>
              <a:rPr lang="tr-TR" sz="2800" dirty="0" smtClean="0"/>
              <a:t> </a:t>
            </a:r>
            <a:r>
              <a:rPr lang="tr-TR" sz="2800" dirty="0"/>
              <a:t>şahıslar aktivite, görev, fırsat, hedef müşteri ve kampanya gibi satış operasyonu öğelerinde anahtar rol oynayan kişilerdir. Bu kişilerin rollerinden ve ilişkilerinden yararlanmak satış operasyonu için son derece önemlidir. Bu bilgilerin saklanması ve gruplandırılması perakendeci için çok önemlidir</a:t>
            </a:r>
            <a:r>
              <a:rPr lang="tr-TR" sz="2800" dirty="0" smtClean="0"/>
              <a:t>.</a:t>
            </a:r>
            <a:endParaRPr lang="tr-TR" sz="2800" dirty="0"/>
          </a:p>
        </p:txBody>
      </p:sp>
    </p:spTree>
    <p:extLst>
      <p:ext uri="{BB962C8B-B14F-4D97-AF65-F5344CB8AC3E}">
        <p14:creationId xmlns:p14="http://schemas.microsoft.com/office/powerpoint/2010/main" val="21255418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a:t>Kontakt</a:t>
            </a:r>
            <a:r>
              <a:rPr lang="tr-TR" dirty="0"/>
              <a:t> Şahıs Yönetimi (</a:t>
            </a:r>
            <a:r>
              <a:rPr lang="tr-TR" dirty="0" err="1"/>
              <a:t>Contact</a:t>
            </a:r>
            <a:r>
              <a:rPr lang="tr-TR" dirty="0"/>
              <a:t> Management)</a:t>
            </a:r>
          </a:p>
        </p:txBody>
      </p:sp>
      <p:sp>
        <p:nvSpPr>
          <p:cNvPr id="3" name="İçerik Yer Tutucusu 2"/>
          <p:cNvSpPr>
            <a:spLocks noGrp="1"/>
          </p:cNvSpPr>
          <p:nvPr>
            <p:ph idx="1"/>
          </p:nvPr>
        </p:nvSpPr>
        <p:spPr/>
        <p:txBody>
          <a:bodyPr>
            <a:normAutofit fontScale="85000" lnSpcReduction="20000"/>
          </a:bodyPr>
          <a:lstStyle/>
          <a:p>
            <a:pPr lvl="1"/>
            <a:r>
              <a:rPr lang="tr-TR" sz="2700" b="1" dirty="0" err="1"/>
              <a:t>Kontakt</a:t>
            </a:r>
            <a:r>
              <a:rPr lang="tr-TR" sz="2700" b="1" dirty="0"/>
              <a:t> şahıs </a:t>
            </a:r>
            <a:r>
              <a:rPr lang="tr-TR" sz="2700" b="1" dirty="0" err="1"/>
              <a:t>kategorizasyonu</a:t>
            </a:r>
            <a:r>
              <a:rPr lang="tr-TR" sz="2700" b="1" dirty="0"/>
              <a:t>: </a:t>
            </a:r>
            <a:r>
              <a:rPr lang="tr-TR" sz="2700" dirty="0" err="1"/>
              <a:t>Kontakt</a:t>
            </a:r>
            <a:r>
              <a:rPr lang="tr-TR" sz="2700" dirty="0"/>
              <a:t> şahısların, ihtiyaçlara uygun şekilde kategorilere ayrılmasıdır.</a:t>
            </a:r>
          </a:p>
          <a:p>
            <a:pPr lvl="1"/>
            <a:r>
              <a:rPr lang="tr-TR" sz="2700" b="1" dirty="0" err="1"/>
              <a:t>Kontakt</a:t>
            </a:r>
            <a:r>
              <a:rPr lang="tr-TR" sz="2700" b="1" dirty="0"/>
              <a:t> şahıs bilgileri: </a:t>
            </a:r>
            <a:r>
              <a:rPr lang="tr-TR" sz="2700" dirty="0" err="1"/>
              <a:t>Kontakt</a:t>
            </a:r>
            <a:r>
              <a:rPr lang="tr-TR" sz="2700" dirty="0"/>
              <a:t> şahsın kişisel bilgileri, adres ve iletişim bilgileri ile iş ilişkisine yönelik diğer bilgilerinin belirlenmesidir</a:t>
            </a:r>
          </a:p>
          <a:p>
            <a:pPr lvl="1"/>
            <a:r>
              <a:rPr lang="tr-TR" sz="2700" b="1" dirty="0" err="1"/>
              <a:t>Kontakt</a:t>
            </a:r>
            <a:r>
              <a:rPr lang="tr-TR" sz="2700" b="1" dirty="0"/>
              <a:t> şahıs takibi: </a:t>
            </a:r>
            <a:r>
              <a:rPr lang="tr-TR" sz="2700" dirty="0"/>
              <a:t>Kontak şahıslar çalıştığı şirket bazında izlenebilir. Eğer şahıs şirket değiştirmiş ise yeni çalışmaya başladığı yeni şirket ile ilişkilendirilebilir. Ayrıca </a:t>
            </a:r>
            <a:r>
              <a:rPr lang="tr-TR" sz="2700" dirty="0" err="1"/>
              <a:t>kontakt</a:t>
            </a:r>
            <a:r>
              <a:rPr lang="tr-TR" sz="2700" dirty="0"/>
              <a:t> şahısların mutlaka bir şirkete bağlı olması gerekmez, istenirse şirketten bağımsız olarak da değerlendirilir.</a:t>
            </a:r>
            <a:endParaRPr lang="tr-TR" sz="4300" dirty="0"/>
          </a:p>
          <a:p>
            <a:pPr lvl="1"/>
            <a:r>
              <a:rPr lang="tr-TR" sz="2700" b="1" dirty="0"/>
              <a:t>E-mail entegrasyonu: </a:t>
            </a:r>
            <a:r>
              <a:rPr lang="tr-TR" sz="2700" dirty="0"/>
              <a:t>Kontak şahıslarla yapılan tüm e-mail yazışmalarıdır (Şahsa gönderilen ve gelen tüm e-</a:t>
            </a:r>
            <a:r>
              <a:rPr lang="tr-TR" sz="2700" dirty="0" err="1"/>
              <a:t>mail'ler</a:t>
            </a:r>
            <a:r>
              <a:rPr lang="tr-TR" sz="2700" dirty="0"/>
              <a:t>).</a:t>
            </a:r>
          </a:p>
        </p:txBody>
      </p:sp>
    </p:spTree>
    <p:extLst>
      <p:ext uri="{BB962C8B-B14F-4D97-AF65-F5344CB8AC3E}">
        <p14:creationId xmlns:p14="http://schemas.microsoft.com/office/powerpoint/2010/main" val="8517199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Aktivite Yönetimi (Activity Management)</a:t>
            </a:r>
          </a:p>
        </p:txBody>
      </p:sp>
      <p:sp>
        <p:nvSpPr>
          <p:cNvPr id="3" name="İçerik Yer Tutucusu 2"/>
          <p:cNvSpPr>
            <a:spLocks noGrp="1"/>
          </p:cNvSpPr>
          <p:nvPr>
            <p:ph idx="1"/>
          </p:nvPr>
        </p:nvSpPr>
        <p:spPr/>
        <p:txBody>
          <a:bodyPr>
            <a:normAutofit fontScale="85000" lnSpcReduction="10000"/>
          </a:bodyPr>
          <a:lstStyle/>
          <a:p>
            <a:r>
              <a:rPr lang="tr-TR" sz="2800" dirty="0" smtClean="0"/>
              <a:t>Satış </a:t>
            </a:r>
            <a:r>
              <a:rPr lang="tr-TR" sz="2800" dirty="0"/>
              <a:t>operasyonu süresince satış elemanları; müşterileri, potansiyel müşterileri ve </a:t>
            </a:r>
            <a:r>
              <a:rPr lang="tr-TR" sz="2800" dirty="0" err="1"/>
              <a:t>kontakt</a:t>
            </a:r>
            <a:r>
              <a:rPr lang="tr-TR" sz="2800" dirty="0"/>
              <a:t> şahısları ile sürekli iletişim hâlindedirler. Bu iletişim telefonla arama,  elektronik posta yollama, randevu, ziyaret gibi çeşitli şekillerde olabilir. Basit veya karmaşık olabilen bu aktiviteleri, düzenli bir şekilde programlamak, yönetmek ve gerçekleştirmek için sistemli bir altyapıya ihtiyaç vardır.</a:t>
            </a:r>
          </a:p>
          <a:p>
            <a:r>
              <a:rPr lang="tr-TR" sz="2800" dirty="0"/>
              <a:t> </a:t>
            </a:r>
            <a:r>
              <a:rPr lang="tr-TR" sz="2800" dirty="0" smtClean="0"/>
              <a:t>Aktivitelerin </a:t>
            </a:r>
            <a:r>
              <a:rPr lang="tr-TR" sz="2800" dirty="0"/>
              <a:t>çeşitlerinin belirlenmesi, görüşülen konular hakkında not alınması, gerekli olabilecek hatırlatmaların yapılması ve bu aktivitelere bağlı olarak günlük, aylık veya haftalık planların oluşturulabilmesi gerekir. Böylece verimlilik artışı sağlanır</a:t>
            </a:r>
            <a:r>
              <a:rPr lang="tr-TR" sz="2800" dirty="0" smtClean="0"/>
              <a:t>.</a:t>
            </a:r>
            <a:endParaRPr lang="tr-TR" sz="2800" dirty="0"/>
          </a:p>
        </p:txBody>
      </p:sp>
    </p:spTree>
    <p:extLst>
      <p:ext uri="{BB962C8B-B14F-4D97-AF65-F5344CB8AC3E}">
        <p14:creationId xmlns:p14="http://schemas.microsoft.com/office/powerpoint/2010/main" val="170368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smtClean="0"/>
              <a:t>Fiyatlandırma</a:t>
            </a:r>
            <a:endParaRPr lang="tr-TR" sz="5400" dirty="0"/>
          </a:p>
        </p:txBody>
      </p:sp>
      <p:sp>
        <p:nvSpPr>
          <p:cNvPr id="3" name="İçerik Yer Tutucusu 2"/>
          <p:cNvSpPr>
            <a:spLocks noGrp="1"/>
          </p:cNvSpPr>
          <p:nvPr>
            <p:ph idx="1"/>
          </p:nvPr>
        </p:nvSpPr>
        <p:spPr/>
        <p:txBody>
          <a:bodyPr>
            <a:normAutofit fontScale="92500" lnSpcReduction="10000"/>
          </a:bodyPr>
          <a:lstStyle/>
          <a:p>
            <a:r>
              <a:rPr lang="tr-TR" sz="2800" dirty="0" smtClean="0"/>
              <a:t>Fiyatlandırma </a:t>
            </a:r>
            <a:r>
              <a:rPr lang="tr-TR" sz="2800" dirty="0"/>
              <a:t>perakendecilik sisteminin en önemli konularından birisidir. Perakendeci fiyat belirlerken şu konulara dikkat eder</a:t>
            </a:r>
            <a:r>
              <a:rPr lang="tr-TR" sz="2800" dirty="0" smtClean="0"/>
              <a:t>.</a:t>
            </a:r>
            <a:endParaRPr lang="tr-TR" sz="2800" dirty="0"/>
          </a:p>
          <a:p>
            <a:pPr lvl="1"/>
            <a:r>
              <a:rPr lang="tr-TR" dirty="0"/>
              <a:t>Fiyat listelerini tanımlama</a:t>
            </a:r>
          </a:p>
          <a:p>
            <a:pPr lvl="1"/>
            <a:r>
              <a:rPr lang="tr-TR" dirty="0" smtClean="0"/>
              <a:t>Fiyat </a:t>
            </a:r>
            <a:r>
              <a:rPr lang="tr-TR" dirty="0"/>
              <a:t>listelerinde geçerli tarih aralığını belirleme</a:t>
            </a:r>
          </a:p>
          <a:p>
            <a:pPr lvl="1"/>
            <a:r>
              <a:rPr lang="tr-TR" dirty="0" smtClean="0"/>
              <a:t>Her </a:t>
            </a:r>
            <a:r>
              <a:rPr lang="tr-TR" dirty="0"/>
              <a:t>fiyat listesinde değişik fiyat grupları tanımlama</a:t>
            </a:r>
          </a:p>
          <a:p>
            <a:pPr lvl="1"/>
            <a:r>
              <a:rPr lang="tr-TR" dirty="0" smtClean="0"/>
              <a:t>Gerekli </a:t>
            </a:r>
            <a:r>
              <a:rPr lang="tr-TR" dirty="0"/>
              <a:t>mağazalar için istenilen döviz cinsinden fiyat tanımlama</a:t>
            </a:r>
          </a:p>
          <a:p>
            <a:pPr lvl="1"/>
            <a:r>
              <a:rPr lang="tr-TR" dirty="0" smtClean="0"/>
              <a:t>Mağaza</a:t>
            </a:r>
            <a:r>
              <a:rPr lang="tr-TR" dirty="0"/>
              <a:t>, müşteri tipi (müşteri, personel, vb.), müşteri grubu (kartlı müşteriler, özel müşteriler, vb.) kapsamında fiyat belirleyebilme</a:t>
            </a:r>
          </a:p>
          <a:p>
            <a:pPr lvl="1"/>
            <a:r>
              <a:rPr lang="tr-TR" dirty="0"/>
              <a:t> </a:t>
            </a:r>
            <a:r>
              <a:rPr lang="tr-TR" dirty="0" smtClean="0"/>
              <a:t>İndirimler</a:t>
            </a:r>
            <a:r>
              <a:rPr lang="tr-TR" dirty="0"/>
              <a:t>,  taksitlendirme, </a:t>
            </a:r>
            <a:r>
              <a:rPr lang="tr-TR" dirty="0" smtClean="0"/>
              <a:t>promosyonlar</a:t>
            </a:r>
            <a:endParaRPr lang="tr-TR" dirty="0"/>
          </a:p>
        </p:txBody>
      </p:sp>
    </p:spTree>
    <p:extLst>
      <p:ext uri="{BB962C8B-B14F-4D97-AF65-F5344CB8AC3E}">
        <p14:creationId xmlns:p14="http://schemas.microsoft.com/office/powerpoint/2010/main" val="3909084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Aktivite Yönetimi (Activity Management)</a:t>
            </a:r>
          </a:p>
        </p:txBody>
      </p:sp>
      <p:sp>
        <p:nvSpPr>
          <p:cNvPr id="3" name="İçerik Yer Tutucusu 2"/>
          <p:cNvSpPr>
            <a:spLocks noGrp="1"/>
          </p:cNvSpPr>
          <p:nvPr>
            <p:ph idx="1"/>
          </p:nvPr>
        </p:nvSpPr>
        <p:spPr/>
        <p:txBody>
          <a:bodyPr>
            <a:normAutofit fontScale="92500" lnSpcReduction="20000"/>
          </a:bodyPr>
          <a:lstStyle/>
          <a:p>
            <a:r>
              <a:rPr lang="tr-TR" sz="2800" dirty="0" smtClean="0"/>
              <a:t>Müşteri </a:t>
            </a:r>
            <a:r>
              <a:rPr lang="tr-TR" sz="2800" dirty="0"/>
              <a:t>ilişkilerinde kullanılacak aktivite çeşitleri şunlardır:</a:t>
            </a:r>
          </a:p>
          <a:p>
            <a:pPr lvl="1"/>
            <a:r>
              <a:rPr lang="tr-TR" sz="2700" dirty="0"/>
              <a:t>Telefonla arama</a:t>
            </a:r>
          </a:p>
          <a:p>
            <a:pPr lvl="1"/>
            <a:r>
              <a:rPr lang="tr-TR" sz="2700" dirty="0"/>
              <a:t>Faks</a:t>
            </a:r>
          </a:p>
          <a:p>
            <a:pPr lvl="1"/>
            <a:r>
              <a:rPr lang="tr-TR" sz="2700" dirty="0"/>
              <a:t>E-mail</a:t>
            </a:r>
          </a:p>
          <a:p>
            <a:pPr lvl="1"/>
            <a:r>
              <a:rPr lang="tr-TR" sz="2700" dirty="0"/>
              <a:t>Mektup</a:t>
            </a:r>
          </a:p>
          <a:p>
            <a:pPr lvl="1"/>
            <a:r>
              <a:rPr lang="tr-TR" sz="2700" dirty="0"/>
              <a:t>Randevu</a:t>
            </a:r>
          </a:p>
          <a:p>
            <a:pPr lvl="1"/>
            <a:r>
              <a:rPr lang="tr-TR" sz="2700" dirty="0"/>
              <a:t>Sunum</a:t>
            </a:r>
          </a:p>
          <a:p>
            <a:pPr lvl="1"/>
            <a:r>
              <a:rPr lang="tr-TR" sz="2700" dirty="0"/>
              <a:t>Toplantı</a:t>
            </a:r>
          </a:p>
          <a:p>
            <a:pPr lvl="1"/>
            <a:r>
              <a:rPr lang="tr-TR" sz="2700" dirty="0"/>
              <a:t>Ziyaret</a:t>
            </a:r>
          </a:p>
          <a:p>
            <a:pPr lvl="1"/>
            <a:r>
              <a:rPr lang="tr-TR" sz="2700" dirty="0"/>
              <a:t>SMS </a:t>
            </a:r>
            <a:r>
              <a:rPr lang="tr-TR" sz="2700" dirty="0" smtClean="0"/>
              <a:t>mesajı</a:t>
            </a:r>
            <a:endParaRPr lang="tr-TR" sz="2700" dirty="0"/>
          </a:p>
        </p:txBody>
      </p:sp>
    </p:spTree>
    <p:extLst>
      <p:ext uri="{BB962C8B-B14F-4D97-AF65-F5344CB8AC3E}">
        <p14:creationId xmlns:p14="http://schemas.microsoft.com/office/powerpoint/2010/main" val="7606803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Aktivite Yönetimi (Activity Management)</a:t>
            </a:r>
          </a:p>
        </p:txBody>
      </p:sp>
      <p:sp>
        <p:nvSpPr>
          <p:cNvPr id="3" name="İçerik Yer Tutucusu 2"/>
          <p:cNvSpPr>
            <a:spLocks noGrp="1"/>
          </p:cNvSpPr>
          <p:nvPr>
            <p:ph idx="1"/>
          </p:nvPr>
        </p:nvSpPr>
        <p:spPr/>
        <p:txBody>
          <a:bodyPr>
            <a:normAutofit fontScale="70000" lnSpcReduction="20000"/>
          </a:bodyPr>
          <a:lstStyle/>
          <a:p>
            <a:r>
              <a:rPr lang="tr-TR" sz="2800" dirty="0" smtClean="0"/>
              <a:t>Bir </a:t>
            </a:r>
            <a:r>
              <a:rPr lang="tr-TR" sz="2800" dirty="0"/>
              <a:t>aktivite için gerekli bilgiler şunlardır</a:t>
            </a:r>
            <a:r>
              <a:rPr lang="tr-TR" sz="2800" dirty="0" smtClean="0"/>
              <a:t>:</a:t>
            </a:r>
            <a:endParaRPr lang="tr-TR" sz="2800" dirty="0"/>
          </a:p>
          <a:p>
            <a:pPr lvl="1"/>
            <a:r>
              <a:rPr lang="tr-TR" sz="2700" dirty="0"/>
              <a:t>Aktivite tipi</a:t>
            </a:r>
          </a:p>
          <a:p>
            <a:pPr lvl="1"/>
            <a:r>
              <a:rPr lang="tr-TR" sz="2700" dirty="0"/>
              <a:t>Tarihi - zamanı - süresi</a:t>
            </a:r>
          </a:p>
          <a:p>
            <a:pPr lvl="1"/>
            <a:r>
              <a:rPr lang="tr-TR" sz="2700" dirty="0"/>
              <a:t>Sorumlu kullanıcı</a:t>
            </a:r>
          </a:p>
          <a:p>
            <a:pPr lvl="1"/>
            <a:r>
              <a:rPr lang="tr-TR" sz="2700" dirty="0"/>
              <a:t>Konu</a:t>
            </a:r>
          </a:p>
          <a:p>
            <a:pPr lvl="1"/>
            <a:r>
              <a:rPr lang="tr-TR" sz="2700" dirty="0"/>
              <a:t>Hesap tipi - kodu - hesap adı</a:t>
            </a:r>
          </a:p>
          <a:p>
            <a:pPr lvl="1"/>
            <a:r>
              <a:rPr lang="tr-TR" sz="2700" dirty="0" err="1"/>
              <a:t>Kontakt</a:t>
            </a:r>
            <a:r>
              <a:rPr lang="tr-TR" sz="2700" dirty="0"/>
              <a:t> şahıslar</a:t>
            </a:r>
          </a:p>
          <a:p>
            <a:pPr lvl="1"/>
            <a:r>
              <a:rPr lang="tr-TR" sz="2700" dirty="0"/>
              <a:t>Telefon - </a:t>
            </a:r>
            <a:r>
              <a:rPr lang="tr-TR" sz="2700" dirty="0" err="1"/>
              <a:t>fax</a:t>
            </a:r>
            <a:endParaRPr lang="tr-TR" sz="2700" dirty="0"/>
          </a:p>
          <a:p>
            <a:pPr lvl="1"/>
            <a:r>
              <a:rPr lang="tr-TR" sz="2700" dirty="0"/>
              <a:t>Cep telefonu</a:t>
            </a:r>
          </a:p>
          <a:p>
            <a:pPr lvl="1"/>
            <a:r>
              <a:rPr lang="tr-TR" sz="2700" dirty="0"/>
              <a:t>E-mail adresi</a:t>
            </a:r>
          </a:p>
          <a:p>
            <a:pPr lvl="1"/>
            <a:r>
              <a:rPr lang="tr-TR" sz="2700" dirty="0"/>
              <a:t>Faaliyet yeri</a:t>
            </a:r>
          </a:p>
          <a:p>
            <a:pPr lvl="1"/>
            <a:r>
              <a:rPr lang="tr-TR" sz="2700" dirty="0"/>
              <a:t>İşyeri</a:t>
            </a:r>
          </a:p>
          <a:p>
            <a:pPr lvl="1"/>
            <a:r>
              <a:rPr lang="tr-TR" sz="2700" dirty="0"/>
              <a:t>Açıklama</a:t>
            </a:r>
          </a:p>
          <a:p>
            <a:pPr lvl="1"/>
            <a:r>
              <a:rPr lang="tr-TR" sz="2700" dirty="0"/>
              <a:t>Aktivite </a:t>
            </a:r>
            <a:r>
              <a:rPr lang="tr-TR" sz="2700" dirty="0" smtClean="0"/>
              <a:t>katılımcıları</a:t>
            </a:r>
            <a:endParaRPr lang="tr-TR" sz="2700" dirty="0"/>
          </a:p>
        </p:txBody>
      </p:sp>
    </p:spTree>
    <p:extLst>
      <p:ext uri="{BB962C8B-B14F-4D97-AF65-F5344CB8AC3E}">
        <p14:creationId xmlns:p14="http://schemas.microsoft.com/office/powerpoint/2010/main" val="42204019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Aktivite Yönetimi (Activity Management)</a:t>
            </a:r>
          </a:p>
        </p:txBody>
      </p:sp>
      <p:sp>
        <p:nvSpPr>
          <p:cNvPr id="3" name="İçerik Yer Tutucusu 2"/>
          <p:cNvSpPr>
            <a:spLocks noGrp="1"/>
          </p:cNvSpPr>
          <p:nvPr>
            <p:ph idx="1"/>
          </p:nvPr>
        </p:nvSpPr>
        <p:spPr/>
        <p:txBody>
          <a:bodyPr>
            <a:normAutofit/>
          </a:bodyPr>
          <a:lstStyle/>
          <a:p>
            <a:r>
              <a:rPr lang="tr-TR" sz="2800" dirty="0"/>
              <a:t>Aktiviteler sistemdeki her türlü işlemle ilişkilendirilebilir. Bu işlemler başka bir aktivite, fırsat, kampanya, teklif, sevkiyat, fatura, sözleşme vb. olabilir. Aktiviteler istenildiği kadar belge ve işlemle ilişkilendirilebilir</a:t>
            </a:r>
            <a:r>
              <a:rPr lang="tr-TR" sz="2800" dirty="0" smtClean="0"/>
              <a:t>.</a:t>
            </a:r>
            <a:endParaRPr lang="tr-TR" sz="2800" dirty="0"/>
          </a:p>
        </p:txBody>
      </p:sp>
    </p:spTree>
    <p:extLst>
      <p:ext uri="{BB962C8B-B14F-4D97-AF65-F5344CB8AC3E}">
        <p14:creationId xmlns:p14="http://schemas.microsoft.com/office/powerpoint/2010/main" val="34286824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Aktivite Yönetimi (Activity Management)</a:t>
            </a:r>
          </a:p>
        </p:txBody>
      </p:sp>
      <p:sp>
        <p:nvSpPr>
          <p:cNvPr id="3" name="İçerik Yer Tutucusu 2"/>
          <p:cNvSpPr>
            <a:spLocks noGrp="1"/>
          </p:cNvSpPr>
          <p:nvPr>
            <p:ph idx="1"/>
          </p:nvPr>
        </p:nvSpPr>
        <p:spPr/>
        <p:txBody>
          <a:bodyPr>
            <a:normAutofit fontScale="92500" lnSpcReduction="20000"/>
          </a:bodyPr>
          <a:lstStyle/>
          <a:p>
            <a:r>
              <a:rPr lang="tr-TR" sz="2800" dirty="0"/>
              <a:t>Aktivitelerin sonucunda yapılması karar verilen operasyon belirlenebilir. Her aktivite sonucu bir veya birden fazla başka operasyona bağlanabilir. Bu bağlantıların seçenekleri şunlardır:</a:t>
            </a:r>
          </a:p>
          <a:p>
            <a:pPr lvl="1"/>
            <a:r>
              <a:rPr lang="tr-TR" sz="2700" dirty="0"/>
              <a:t>Satış teklifi yaratma</a:t>
            </a:r>
          </a:p>
          <a:p>
            <a:pPr lvl="1"/>
            <a:r>
              <a:rPr lang="tr-TR" sz="2700" dirty="0"/>
              <a:t>Satış siparişi yaratma</a:t>
            </a:r>
          </a:p>
          <a:p>
            <a:pPr lvl="1"/>
            <a:r>
              <a:rPr lang="tr-TR" sz="2700" dirty="0" err="1"/>
              <a:t>Satınalma</a:t>
            </a:r>
            <a:r>
              <a:rPr lang="tr-TR" sz="2700" dirty="0"/>
              <a:t> siparişi yaratma</a:t>
            </a:r>
          </a:p>
          <a:p>
            <a:pPr lvl="1"/>
            <a:r>
              <a:rPr lang="tr-TR" sz="2700" dirty="0"/>
              <a:t>Nakliye </a:t>
            </a:r>
            <a:r>
              <a:rPr lang="tr-TR" sz="2700" dirty="0" err="1"/>
              <a:t>Tteklifi</a:t>
            </a:r>
            <a:r>
              <a:rPr lang="tr-TR" sz="2700" dirty="0"/>
              <a:t> yaratma</a:t>
            </a:r>
          </a:p>
          <a:p>
            <a:pPr lvl="1"/>
            <a:r>
              <a:rPr lang="tr-TR" sz="2700" dirty="0"/>
              <a:t>Yeni aktivite</a:t>
            </a:r>
          </a:p>
          <a:p>
            <a:pPr lvl="1"/>
            <a:r>
              <a:rPr lang="tr-TR" sz="2700" dirty="0"/>
              <a:t>Yeni görev</a:t>
            </a:r>
          </a:p>
          <a:p>
            <a:pPr lvl="1"/>
            <a:r>
              <a:rPr lang="tr-TR" sz="2700" dirty="0"/>
              <a:t>Yeni fırsat</a:t>
            </a:r>
          </a:p>
        </p:txBody>
      </p:sp>
    </p:spTree>
    <p:extLst>
      <p:ext uri="{BB962C8B-B14F-4D97-AF65-F5344CB8AC3E}">
        <p14:creationId xmlns:p14="http://schemas.microsoft.com/office/powerpoint/2010/main" val="23240944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Fırsat Yönetimi ( </a:t>
            </a:r>
            <a:r>
              <a:rPr lang="tr-TR" dirty="0" err="1"/>
              <a:t>Oppurtunity</a:t>
            </a:r>
            <a:r>
              <a:rPr lang="tr-TR" dirty="0"/>
              <a:t> Management )</a:t>
            </a:r>
          </a:p>
        </p:txBody>
      </p:sp>
      <p:sp>
        <p:nvSpPr>
          <p:cNvPr id="3" name="İçerik Yer Tutucusu 2"/>
          <p:cNvSpPr>
            <a:spLocks noGrp="1"/>
          </p:cNvSpPr>
          <p:nvPr>
            <p:ph idx="1"/>
          </p:nvPr>
        </p:nvSpPr>
        <p:spPr/>
        <p:txBody>
          <a:bodyPr>
            <a:normAutofit fontScale="85000" lnSpcReduction="10000"/>
          </a:bodyPr>
          <a:lstStyle/>
          <a:p>
            <a:r>
              <a:rPr lang="tr-TR" sz="2800" dirty="0" smtClean="0"/>
              <a:t>Satış operasyonu, perakendeci firmaların varlık sebebidir. Firmalarda gerçekleştirilen her türlü faaliyet satış operasyonuyla sonlandırılmalıdır. Mevcut müşterilerle, alışverişin sürekli kılınmasının </a:t>
            </a:r>
            <a:r>
              <a:rPr lang="tr-TR" sz="2800" dirty="0" err="1" smtClean="0"/>
              <a:t>yanısıra</a:t>
            </a:r>
            <a:r>
              <a:rPr lang="tr-TR" sz="2800" dirty="0" smtClean="0"/>
              <a:t>, şirketler yeni müşteriler kazanmalı, bu amaçla potansiyel müşterilerini, müşteri statüsüne katmalıdırlar.</a:t>
            </a:r>
          </a:p>
          <a:p>
            <a:r>
              <a:rPr lang="tr-TR" sz="2800" dirty="0" smtClean="0"/>
              <a:t>Bu </a:t>
            </a:r>
            <a:r>
              <a:rPr lang="tr-TR" sz="2800" dirty="0"/>
              <a:t>ancak karşılaşılan satış fırsatlarının verimli bir şekilde değerlendirilmesi ile gerçekleşebilir. Her satış fırsatında, potansiyel müşterilerle etkileşim kanalı açılmalı, </a:t>
            </a:r>
            <a:r>
              <a:rPr lang="tr-TR" sz="2800" dirty="0" err="1"/>
              <a:t>kontakt</a:t>
            </a:r>
            <a:r>
              <a:rPr lang="tr-TR" sz="2800" dirty="0"/>
              <a:t> ve müşteri bilgileri elde edilmeli, izlenmeli ve yönetilmelidir. Fırsatlar doğru bir şekilde kontrol altına alınarak, fırsatların gerçekleşme  ihtimali arttırılabilir</a:t>
            </a:r>
            <a:r>
              <a:rPr lang="tr-TR" sz="2800" dirty="0" smtClean="0"/>
              <a:t>.</a:t>
            </a:r>
            <a:endParaRPr lang="tr-TR" sz="2800" dirty="0"/>
          </a:p>
        </p:txBody>
      </p:sp>
    </p:spTree>
    <p:extLst>
      <p:ext uri="{BB962C8B-B14F-4D97-AF65-F5344CB8AC3E}">
        <p14:creationId xmlns:p14="http://schemas.microsoft.com/office/powerpoint/2010/main" val="40937046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Fırsat Yönetimi ( </a:t>
            </a:r>
            <a:r>
              <a:rPr lang="tr-TR" dirty="0" err="1"/>
              <a:t>Oppurtunity</a:t>
            </a:r>
            <a:r>
              <a:rPr lang="tr-TR" dirty="0"/>
              <a:t> Management )</a:t>
            </a:r>
          </a:p>
        </p:txBody>
      </p:sp>
      <p:sp>
        <p:nvSpPr>
          <p:cNvPr id="3" name="İçerik Yer Tutucusu 2"/>
          <p:cNvSpPr>
            <a:spLocks noGrp="1"/>
          </p:cNvSpPr>
          <p:nvPr>
            <p:ph idx="1"/>
          </p:nvPr>
        </p:nvSpPr>
        <p:spPr/>
        <p:txBody>
          <a:bodyPr>
            <a:normAutofit fontScale="77500" lnSpcReduction="20000"/>
          </a:bodyPr>
          <a:lstStyle/>
          <a:p>
            <a:r>
              <a:rPr lang="tr-TR" sz="2800" dirty="0" smtClean="0"/>
              <a:t>Fırsat </a:t>
            </a:r>
            <a:r>
              <a:rPr lang="tr-TR" sz="2800" dirty="0"/>
              <a:t>bilgileri şunlardır:</a:t>
            </a:r>
          </a:p>
          <a:p>
            <a:pPr lvl="1"/>
            <a:r>
              <a:rPr lang="tr-TR" sz="2700" dirty="0"/>
              <a:t>Fırsat tipi</a:t>
            </a:r>
          </a:p>
          <a:p>
            <a:pPr lvl="1"/>
            <a:r>
              <a:rPr lang="tr-TR" sz="2700" dirty="0"/>
              <a:t>Tarih</a:t>
            </a:r>
          </a:p>
          <a:p>
            <a:pPr lvl="1"/>
            <a:r>
              <a:rPr lang="tr-TR" sz="2700" dirty="0"/>
              <a:t>Fırsat sahibi</a:t>
            </a:r>
          </a:p>
          <a:p>
            <a:pPr lvl="1"/>
            <a:r>
              <a:rPr lang="tr-TR" sz="2700" dirty="0"/>
              <a:t>Konu</a:t>
            </a:r>
          </a:p>
          <a:p>
            <a:pPr lvl="1"/>
            <a:r>
              <a:rPr lang="tr-TR" sz="2700" dirty="0"/>
              <a:t>Müşteri / potansiyel müşteri</a:t>
            </a:r>
          </a:p>
          <a:p>
            <a:pPr lvl="1"/>
            <a:r>
              <a:rPr lang="tr-TR" sz="2700" dirty="0" err="1"/>
              <a:t>Kontakt</a:t>
            </a:r>
            <a:r>
              <a:rPr lang="tr-TR" sz="2700" dirty="0"/>
              <a:t> şahıslar</a:t>
            </a:r>
          </a:p>
          <a:p>
            <a:pPr lvl="1"/>
            <a:r>
              <a:rPr lang="tr-TR" sz="2700" dirty="0"/>
              <a:t>Telefon - faks - cep telefonu - e-mail adresleri</a:t>
            </a:r>
          </a:p>
          <a:p>
            <a:pPr lvl="1"/>
            <a:r>
              <a:rPr lang="tr-TR" sz="2700" dirty="0"/>
              <a:t>Beklenen tutar</a:t>
            </a:r>
          </a:p>
          <a:p>
            <a:pPr lvl="1"/>
            <a:r>
              <a:rPr lang="tr-TR" sz="2700" dirty="0"/>
              <a:t>Gerçekleşme ihtimali</a:t>
            </a:r>
          </a:p>
          <a:p>
            <a:pPr lvl="1"/>
            <a:r>
              <a:rPr lang="tr-TR" sz="2700" dirty="0"/>
              <a:t>Öncelik düzeyi</a:t>
            </a:r>
          </a:p>
          <a:p>
            <a:pPr lvl="1"/>
            <a:r>
              <a:rPr lang="tr-TR" sz="2700" dirty="0"/>
              <a:t>İşyeri</a:t>
            </a:r>
          </a:p>
          <a:p>
            <a:pPr lvl="1"/>
            <a:r>
              <a:rPr lang="tr-TR" sz="2700" dirty="0" smtClean="0"/>
              <a:t>Açıklama</a:t>
            </a:r>
            <a:endParaRPr lang="tr-TR" sz="2700" dirty="0"/>
          </a:p>
        </p:txBody>
      </p:sp>
    </p:spTree>
    <p:extLst>
      <p:ext uri="{BB962C8B-B14F-4D97-AF65-F5344CB8AC3E}">
        <p14:creationId xmlns:p14="http://schemas.microsoft.com/office/powerpoint/2010/main" val="6810908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Fırsat Yönetimi ( </a:t>
            </a:r>
            <a:r>
              <a:rPr lang="tr-TR" dirty="0" err="1"/>
              <a:t>Oppurtunity</a:t>
            </a:r>
            <a:r>
              <a:rPr lang="tr-TR" dirty="0"/>
              <a:t> Management )</a:t>
            </a:r>
          </a:p>
        </p:txBody>
      </p:sp>
      <p:sp>
        <p:nvSpPr>
          <p:cNvPr id="3" name="İçerik Yer Tutucusu 2"/>
          <p:cNvSpPr>
            <a:spLocks noGrp="1"/>
          </p:cNvSpPr>
          <p:nvPr>
            <p:ph idx="1"/>
          </p:nvPr>
        </p:nvSpPr>
        <p:spPr/>
        <p:txBody>
          <a:bodyPr>
            <a:normAutofit fontScale="92500" lnSpcReduction="10000"/>
          </a:bodyPr>
          <a:lstStyle/>
          <a:p>
            <a:r>
              <a:rPr lang="tr-TR" sz="2800" dirty="0" smtClean="0"/>
              <a:t>Her </a:t>
            </a:r>
            <a:r>
              <a:rPr lang="tr-TR" sz="2800" dirty="0"/>
              <a:t>fırsat sonucu bir veya birden fazla başka operasyonlara bağlanabilir. Bu bağlantıların seçenekleri şunlardır:</a:t>
            </a:r>
          </a:p>
          <a:p>
            <a:pPr lvl="1"/>
            <a:r>
              <a:rPr lang="tr-TR" sz="2700" dirty="0"/>
              <a:t>Satış teklifi yaratma</a:t>
            </a:r>
          </a:p>
          <a:p>
            <a:pPr lvl="1"/>
            <a:r>
              <a:rPr lang="tr-TR" sz="2700" dirty="0"/>
              <a:t>Satış siparişi yaratma</a:t>
            </a:r>
          </a:p>
          <a:p>
            <a:pPr lvl="1"/>
            <a:r>
              <a:rPr lang="tr-TR" sz="2700" dirty="0" err="1"/>
              <a:t>Satınalma</a:t>
            </a:r>
            <a:r>
              <a:rPr lang="tr-TR" sz="2700" dirty="0"/>
              <a:t> siparişi yaratma</a:t>
            </a:r>
          </a:p>
          <a:p>
            <a:pPr lvl="1"/>
            <a:r>
              <a:rPr lang="tr-TR" sz="2700" dirty="0"/>
              <a:t>Nakliye teklifi yaratma</a:t>
            </a:r>
          </a:p>
          <a:p>
            <a:pPr lvl="1"/>
            <a:r>
              <a:rPr lang="tr-TR" sz="2700" dirty="0"/>
              <a:t>Yeni aktivite</a:t>
            </a:r>
          </a:p>
          <a:p>
            <a:pPr lvl="1"/>
            <a:r>
              <a:rPr lang="tr-TR" sz="2700" dirty="0"/>
              <a:t>Yeni görev</a:t>
            </a:r>
          </a:p>
          <a:p>
            <a:pPr lvl="1"/>
            <a:r>
              <a:rPr lang="tr-TR" sz="2700" dirty="0"/>
              <a:t>Yeni </a:t>
            </a:r>
            <a:r>
              <a:rPr lang="tr-TR" sz="2700" dirty="0" smtClean="0"/>
              <a:t>fırsat</a:t>
            </a:r>
            <a:endParaRPr lang="tr-TR" sz="2700" dirty="0"/>
          </a:p>
        </p:txBody>
      </p:sp>
    </p:spTree>
    <p:extLst>
      <p:ext uri="{BB962C8B-B14F-4D97-AF65-F5344CB8AC3E}">
        <p14:creationId xmlns:p14="http://schemas.microsoft.com/office/powerpoint/2010/main" val="19303305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Saha Satışı (</a:t>
            </a:r>
            <a:r>
              <a:rPr lang="tr-TR" dirty="0" err="1"/>
              <a:t>Field</a:t>
            </a:r>
            <a:r>
              <a:rPr lang="tr-TR" dirty="0"/>
              <a:t> </a:t>
            </a:r>
            <a:r>
              <a:rPr lang="tr-TR" dirty="0" err="1"/>
              <a:t>Sales</a:t>
            </a:r>
            <a:r>
              <a:rPr lang="tr-TR" dirty="0"/>
              <a:t>)</a:t>
            </a:r>
          </a:p>
        </p:txBody>
      </p:sp>
      <p:sp>
        <p:nvSpPr>
          <p:cNvPr id="3" name="İçerik Yer Tutucusu 2"/>
          <p:cNvSpPr>
            <a:spLocks noGrp="1"/>
          </p:cNvSpPr>
          <p:nvPr>
            <p:ph idx="1"/>
          </p:nvPr>
        </p:nvSpPr>
        <p:spPr/>
        <p:txBody>
          <a:bodyPr>
            <a:normAutofit/>
          </a:bodyPr>
          <a:lstStyle/>
          <a:p>
            <a:r>
              <a:rPr lang="tr-TR" sz="2800" dirty="0" smtClean="0"/>
              <a:t>Müşterilerle </a:t>
            </a:r>
            <a:r>
              <a:rPr lang="tr-TR" sz="2800" dirty="0" err="1"/>
              <a:t>yüzyüze</a:t>
            </a:r>
            <a:r>
              <a:rPr lang="tr-TR" sz="2800" dirty="0"/>
              <a:t> görüşmek satış operasyonunun önemli bir aktivitesidir. Müşterileri, kendi ortamları içinde görmek, beklentilerini birebir müşterilerden dinlemek ve bu görüşmeleri organize etmek, satış fırsatlarını değerlendirebilmek ve yeni satış fırsatları yakalamak açısından çok faydalıdır</a:t>
            </a:r>
            <a:r>
              <a:rPr lang="tr-TR" sz="2800" dirty="0" smtClean="0"/>
              <a:t>.</a:t>
            </a:r>
            <a:endParaRPr lang="tr-TR" sz="2800" dirty="0"/>
          </a:p>
        </p:txBody>
      </p:sp>
    </p:spTree>
    <p:extLst>
      <p:ext uri="{BB962C8B-B14F-4D97-AF65-F5344CB8AC3E}">
        <p14:creationId xmlns:p14="http://schemas.microsoft.com/office/powerpoint/2010/main" val="32262099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Saha Satışı (</a:t>
            </a:r>
            <a:r>
              <a:rPr lang="tr-TR" dirty="0" err="1"/>
              <a:t>Field</a:t>
            </a:r>
            <a:r>
              <a:rPr lang="tr-TR" dirty="0"/>
              <a:t> </a:t>
            </a:r>
            <a:r>
              <a:rPr lang="tr-TR" dirty="0" err="1"/>
              <a:t>Sales</a:t>
            </a:r>
            <a:r>
              <a:rPr lang="tr-TR" dirty="0"/>
              <a:t>)</a:t>
            </a:r>
          </a:p>
        </p:txBody>
      </p:sp>
      <p:sp>
        <p:nvSpPr>
          <p:cNvPr id="3" name="İçerik Yer Tutucusu 2"/>
          <p:cNvSpPr>
            <a:spLocks noGrp="1"/>
          </p:cNvSpPr>
          <p:nvPr>
            <p:ph idx="1"/>
          </p:nvPr>
        </p:nvSpPr>
        <p:spPr/>
        <p:txBody>
          <a:bodyPr>
            <a:normAutofit/>
          </a:bodyPr>
          <a:lstStyle/>
          <a:p>
            <a:r>
              <a:rPr lang="tr-TR" sz="2800" dirty="0"/>
              <a:t>Sahadaki hareketli satış elemanlarının satış operasyonlarının da yönetilmesi, kritik ve önemli satış olaylarının değerlendirilmesi gerekir. Ayrıca sahada satış siparişi de alınabilir. Satış elemanı, satış siparişini en kısa zamanda değerlendirmeli, siparişleri anında merkeze iletmeli, ürün ve fiyat bilgisine ulaşmalıdır</a:t>
            </a:r>
            <a:r>
              <a:rPr lang="tr-TR" sz="2800" dirty="0" smtClean="0"/>
              <a:t>.</a:t>
            </a:r>
            <a:endParaRPr lang="tr-TR" sz="2800" dirty="0"/>
          </a:p>
        </p:txBody>
      </p:sp>
    </p:spTree>
    <p:extLst>
      <p:ext uri="{BB962C8B-B14F-4D97-AF65-F5344CB8AC3E}">
        <p14:creationId xmlns:p14="http://schemas.microsoft.com/office/powerpoint/2010/main" val="16263746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Saha Satışı (</a:t>
            </a:r>
            <a:r>
              <a:rPr lang="tr-TR" dirty="0" err="1"/>
              <a:t>Field</a:t>
            </a:r>
            <a:r>
              <a:rPr lang="tr-TR" dirty="0"/>
              <a:t> </a:t>
            </a:r>
            <a:r>
              <a:rPr lang="tr-TR" dirty="0" err="1"/>
              <a:t>Sales</a:t>
            </a:r>
            <a:r>
              <a:rPr lang="tr-TR" dirty="0"/>
              <a:t>)</a:t>
            </a:r>
          </a:p>
        </p:txBody>
      </p:sp>
      <p:sp>
        <p:nvSpPr>
          <p:cNvPr id="3" name="İçerik Yer Tutucusu 2"/>
          <p:cNvSpPr>
            <a:spLocks noGrp="1"/>
          </p:cNvSpPr>
          <p:nvPr>
            <p:ph idx="1"/>
          </p:nvPr>
        </p:nvSpPr>
        <p:spPr/>
        <p:txBody>
          <a:bodyPr>
            <a:normAutofit fontScale="77500" lnSpcReduction="20000"/>
          </a:bodyPr>
          <a:lstStyle/>
          <a:p>
            <a:pPr lvl="1"/>
            <a:r>
              <a:rPr lang="tr-TR" sz="2700" b="1" dirty="0" smtClean="0"/>
              <a:t>Telefonla </a:t>
            </a:r>
            <a:r>
              <a:rPr lang="tr-TR" sz="2700" b="1" dirty="0"/>
              <a:t>satış (tele </a:t>
            </a:r>
            <a:r>
              <a:rPr lang="tr-TR" sz="2700" b="1" dirty="0" err="1"/>
              <a:t>sales</a:t>
            </a:r>
            <a:r>
              <a:rPr lang="tr-TR" sz="2700" b="1" dirty="0"/>
              <a:t>): </a:t>
            </a:r>
            <a:r>
              <a:rPr lang="tr-TR" sz="2700" dirty="0"/>
              <a:t>Telefon haberleşmesi; pazarlama, satış ve servis faaliyetlerinde sık sık kullanılan bir araçtır. Telefonla pazarlama, satış ve servis yapmakta olan temsilcilerin çalışmalarının desteklenmesi, bu faaliyetlerin etkisini arttırır.</a:t>
            </a:r>
          </a:p>
          <a:p>
            <a:pPr lvl="1"/>
            <a:r>
              <a:rPr lang="tr-TR" sz="2700" b="1" dirty="0"/>
              <a:t>Tele-pazarlama yönetimi: </a:t>
            </a:r>
            <a:r>
              <a:rPr lang="tr-TR" sz="2700" dirty="0"/>
              <a:t>Çalışanların üretkenliğini arttırmak için arama listelerini, çalışma notlarını ve promosyonlarını koordine eder. Var olan pazarlama operasyonları devam ederken, çalışanların kalifiye müşteri ve işlemler üzerine yoğunlaşmasını sağlar.</a:t>
            </a:r>
          </a:p>
          <a:p>
            <a:pPr lvl="1"/>
            <a:r>
              <a:rPr lang="tr-TR" sz="2700" b="1" dirty="0"/>
              <a:t>Tele-satış yönetimi: </a:t>
            </a:r>
            <a:r>
              <a:rPr lang="tr-TR" sz="2700" dirty="0"/>
              <a:t>Çalışanların yeni müşteri ve potansiyel müşteri ilişkileri başlatmalarını sağlar ve çalışanlara ürün bilgisi elde etme, ürün teklif ve fiyatı hazırlama, satış gerçekleştirme aşamalarında destek sağlar. Tele-servis, çalışanların müşteri şikâyetlerini almalarını, müşterilerin teknik sorunlarına cevap vermelerini ve sahada hizmet vermekte olan servis elemanlarına yardımcı olmalarını sağlar</a:t>
            </a:r>
            <a:r>
              <a:rPr lang="tr-TR" sz="2700" dirty="0" smtClean="0"/>
              <a:t>.</a:t>
            </a:r>
            <a:endParaRPr lang="tr-TR" sz="2700" dirty="0"/>
          </a:p>
        </p:txBody>
      </p:sp>
    </p:spTree>
    <p:extLst>
      <p:ext uri="{BB962C8B-B14F-4D97-AF65-F5344CB8AC3E}">
        <p14:creationId xmlns:p14="http://schemas.microsoft.com/office/powerpoint/2010/main" val="2144740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513</TotalTime>
  <Words>7178</Words>
  <Application>Microsoft Office PowerPoint</Application>
  <PresentationFormat>Ekran Gösterisi (4:3)</PresentationFormat>
  <Paragraphs>448</Paragraphs>
  <Slides>108</Slides>
  <Notes>1</Notes>
  <HiddenSlides>0</HiddenSlides>
  <MMClips>0</MMClips>
  <ScaleCrop>false</ScaleCrop>
  <HeadingPairs>
    <vt:vector size="4" baseType="variant">
      <vt:variant>
        <vt:lpstr>Tema</vt:lpstr>
      </vt:variant>
      <vt:variant>
        <vt:i4>2</vt:i4>
      </vt:variant>
      <vt:variant>
        <vt:lpstr>Slayt Başlıkları</vt:lpstr>
      </vt:variant>
      <vt:variant>
        <vt:i4>108</vt:i4>
      </vt:variant>
    </vt:vector>
  </HeadingPairs>
  <TitlesOfParts>
    <vt:vector size="110" baseType="lpstr">
      <vt:lpstr>Akış</vt:lpstr>
      <vt:lpstr>Üst Düzey</vt:lpstr>
      <vt:lpstr>      Bu proje Avrupa Birliği ve Türkiye Cumhuriyeti tarafından finanse edilmektedir. </vt:lpstr>
      <vt:lpstr>ÜRÜN SATIŞ KOŞULLARI</vt:lpstr>
      <vt:lpstr>ÜRÜN SATIŞ KOŞULLARI</vt:lpstr>
      <vt:lpstr>PowerPoint Sunusu</vt:lpstr>
      <vt:lpstr>Satış Koşullarının Belirlenmesi</vt:lpstr>
      <vt:lpstr>Satış Koşullarının Belirlenmesi</vt:lpstr>
      <vt:lpstr>Satış Koşullarının Belirlenmesi</vt:lpstr>
      <vt:lpstr>PowerPoint Sunusu</vt:lpstr>
      <vt:lpstr>Fiyatlandırma</vt:lpstr>
      <vt:lpstr>Fiyatlandırma</vt:lpstr>
      <vt:lpstr>Fiyatlandırma</vt:lpstr>
      <vt:lpstr>Mağaza Stoklarının Yönetimi</vt:lpstr>
      <vt:lpstr>Satış Koşulları ve Promosyonlar</vt:lpstr>
      <vt:lpstr>Satış Koşulları ve Promosyonlar</vt:lpstr>
      <vt:lpstr>Satış Koşulları ve Promosyonlar</vt:lpstr>
      <vt:lpstr>Perakendecilikte Üretim Yönetimi</vt:lpstr>
      <vt:lpstr>Perakendecilikte Üretim Yönetimi</vt:lpstr>
      <vt:lpstr>Perakendecilikte Üretim Yönetimi</vt:lpstr>
      <vt:lpstr>PowerPoint Sunusu</vt:lpstr>
      <vt:lpstr>Fason Üretim</vt:lpstr>
      <vt:lpstr>Fason Üretim</vt:lpstr>
      <vt:lpstr>Fason Üretim</vt:lpstr>
      <vt:lpstr>Fason Üretim</vt:lpstr>
      <vt:lpstr>Perakendecilikte Kampanya Yönetimi</vt:lpstr>
      <vt:lpstr>Perakendecilikte Kampanya Yönetimi</vt:lpstr>
      <vt:lpstr>Perakendecilikte Kampanya Yönetimi</vt:lpstr>
      <vt:lpstr>Perakendecilikte Kampanya Yönetimi</vt:lpstr>
      <vt:lpstr>Perakendecilikte Kampanya Yönetimi</vt:lpstr>
      <vt:lpstr>ÜRÜN BİLGİSİ</vt:lpstr>
      <vt:lpstr>ÜRÜN BİLGİSİ</vt:lpstr>
      <vt:lpstr>ÜRÜN BİLGİSİ</vt:lpstr>
      <vt:lpstr>PowerPoint Sunusu</vt:lpstr>
      <vt:lpstr>ÜRÜN BİLGİSİ</vt:lpstr>
      <vt:lpstr>ÜRÜN BİLGİSİ</vt:lpstr>
      <vt:lpstr>Gıda Satışı ve Hijyen (Sağlığa Uygunluk)</vt:lpstr>
      <vt:lpstr>Gıda Satışı ve Hijyen (Sağlığa Uygunluk)</vt:lpstr>
      <vt:lpstr>Gıda Satışı ve Hijyen (Sağlığa Uygunluk)</vt:lpstr>
      <vt:lpstr>Gıda Satışı ve Hijyen (Sağlığa Uygunluk)</vt:lpstr>
      <vt:lpstr>Gıda Satışı ve Hijyen (Sağlığa Uygunluk)</vt:lpstr>
      <vt:lpstr>Gıda Satışı ve Hijyen (Sağlığa Uygunluk)</vt:lpstr>
      <vt:lpstr>Gıda Satışı ve Hijyen (Sağlığa Uygunluk)</vt:lpstr>
      <vt:lpstr>Gıda Satışı ve Hijyen (Sağlığa Uygunluk)</vt:lpstr>
      <vt:lpstr>Gıda Satışı ve Hijyen (Sağlığa Uygunluk)</vt:lpstr>
      <vt:lpstr>PowerPoint Sunusu</vt:lpstr>
      <vt:lpstr>T.C. Sağlık Bakanlığının Gıda Üretim ve Satış Yerleri Hakkındaki Yönetmeliği</vt:lpstr>
      <vt:lpstr>T.C. Sağlık Bakanlığının Gıda Üretim ve Satış Yerleri Hakkındaki Yönetmeliği</vt:lpstr>
      <vt:lpstr>T.C. Sağlık Bakanlığının Gıda Üretim ve Satış Yerleri Hakkındaki Yönetmeliği</vt:lpstr>
      <vt:lpstr>T.C. Sağlık Bakanlığının Gıda Üretim ve Satış Yerleri Hakkındaki Yönetmeliği</vt:lpstr>
      <vt:lpstr>T.C. Sağlık Bakanlığının Gıda Üretim ve Satış Yerleri Hakkındaki Yönetmeliği</vt:lpstr>
      <vt:lpstr>T.C. Sağlık Bakanlığının Gıda Üretim ve Satış Yerleri Hakkındaki Yönetmeliği</vt:lpstr>
      <vt:lpstr>T.C. Sağlık Bakanlığının Gıda Üretim ve Satış Yerleri Hakkındaki Yönetmeliği</vt:lpstr>
      <vt:lpstr>T.C. Sağlık Bakanlığının Gıda Üretim ve Satış Yerleri Hakkındaki Yönetmeliği</vt:lpstr>
      <vt:lpstr>T.C. Sağlık Bakanlığının Gıda Üretim ve Satış Yerleri Hakkındaki Yönetmeliği</vt:lpstr>
      <vt:lpstr>T.C. Sağlık Bakanlığının Gıda Üretim ve Satış Yerleri Hakkındaki Yönetmeliği</vt:lpstr>
      <vt:lpstr>PowerPoint Sunusu</vt:lpstr>
      <vt:lpstr>Tekstil Satışı</vt:lpstr>
      <vt:lpstr>Tekstil Satışı</vt:lpstr>
      <vt:lpstr>Liflerin Kullanım Özellikleri</vt:lpstr>
      <vt:lpstr>Liflerin Kullanım Özellikleri</vt:lpstr>
      <vt:lpstr>Liflerin Kullanım Özellikleri</vt:lpstr>
      <vt:lpstr>Liflerin Kullanım Özellikleri</vt:lpstr>
      <vt:lpstr>Liflerin Kullanım Özellikleri</vt:lpstr>
      <vt:lpstr>Liflerin Kullanım Özellikleri</vt:lpstr>
      <vt:lpstr>Liflerin Kullanım Özellikleri</vt:lpstr>
      <vt:lpstr>Liflerin Kullanım Özellikleri</vt:lpstr>
      <vt:lpstr>Ayakkabı Satışı</vt:lpstr>
      <vt:lpstr>Ayakkabı Satışı</vt:lpstr>
      <vt:lpstr>Ayakkabı Satışı</vt:lpstr>
      <vt:lpstr>Ayakkabı Satışı</vt:lpstr>
      <vt:lpstr>Ayakkabı Satışı</vt:lpstr>
      <vt:lpstr>Ayakkabı Satışı</vt:lpstr>
      <vt:lpstr>Ayakkabı Satışı</vt:lpstr>
      <vt:lpstr>Ayakkabı Satışı</vt:lpstr>
      <vt:lpstr>Dayanaklı Tüketim Ürünleri ve Diğerlerinin Satışı</vt:lpstr>
      <vt:lpstr>SATIŞ OTOMASYONU (SALES FORCE AUTOMATİON)</vt:lpstr>
      <vt:lpstr>SATIŞ OTOMASYONU (SALES FORCE AUTOMATİON)</vt:lpstr>
      <vt:lpstr>Satış Planlaması ve Tahminleri (Sales Planing &amp; Forecast)</vt:lpstr>
      <vt:lpstr>Satış Planlaması ve Tahminleri (Sales Planing &amp; Forecast)</vt:lpstr>
      <vt:lpstr>Satış Planlaması ve Tahminleri (Sales Planing &amp; Forecast)</vt:lpstr>
      <vt:lpstr>Satış Planlaması ve Tahminleri (Sales Planing &amp; Forecast)</vt:lpstr>
      <vt:lpstr>Satış Planlaması ve Tahminleri (Sales Planing &amp; Forecast)</vt:lpstr>
      <vt:lpstr>Satış Planlaması ve Tahminleri (Sales Planing &amp; Forecast)</vt:lpstr>
      <vt:lpstr>Müşteri Yönetimi (Account Management)</vt:lpstr>
      <vt:lpstr>Müşteri Yönetimi (Account Management)</vt:lpstr>
      <vt:lpstr>Müşteri Yönetimi (Account Management)</vt:lpstr>
      <vt:lpstr>Müşteri Yönetimi (Account Management)</vt:lpstr>
      <vt:lpstr>Kontakt Şahıs Yönetimi (Contact Management)</vt:lpstr>
      <vt:lpstr>Kontakt Şahıs Yönetimi (Contact Management)</vt:lpstr>
      <vt:lpstr>Aktivite Yönetimi (Activity Management)</vt:lpstr>
      <vt:lpstr>Aktivite Yönetimi (Activity Management)</vt:lpstr>
      <vt:lpstr>Aktivite Yönetimi (Activity Management)</vt:lpstr>
      <vt:lpstr>Aktivite Yönetimi (Activity Management)</vt:lpstr>
      <vt:lpstr>Aktivite Yönetimi (Activity Management)</vt:lpstr>
      <vt:lpstr>Fırsat Yönetimi ( Oppurtunity Management )</vt:lpstr>
      <vt:lpstr>Fırsat Yönetimi ( Oppurtunity Management )</vt:lpstr>
      <vt:lpstr>Fırsat Yönetimi ( Oppurtunity Management )</vt:lpstr>
      <vt:lpstr>Saha Satışı (Field Sales)</vt:lpstr>
      <vt:lpstr>Saha Satışı (Field Sales)</vt:lpstr>
      <vt:lpstr>Saha Satışı (Field Sales)</vt:lpstr>
      <vt:lpstr>Teklif Yönetimi</vt:lpstr>
      <vt:lpstr>Teklif Yönetimi</vt:lpstr>
      <vt:lpstr>Teklif Yönetimi</vt:lpstr>
      <vt:lpstr>Kontrat Yönetimi (Contract Management)</vt:lpstr>
      <vt:lpstr>Kontrat Yönetimi (Contract Management)</vt:lpstr>
      <vt:lpstr>Kontrat Yönetimi (Contract Management)</vt:lpstr>
      <vt:lpstr>Kontrat Yönetimi (Contract Management)</vt:lpstr>
      <vt:lpstr>Prim ve Komisyon Yönetimi (Incentive &amp; Commission Management) </vt:lpstr>
      <vt:lpstr>Dinlediğiniz için Teşekkür Ederim.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Ürün Alımı</dc:title>
  <dc:creator>Hakan Duman</dc:creator>
  <cp:lastModifiedBy>Bilal Keskin</cp:lastModifiedBy>
  <cp:revision>120</cp:revision>
  <dcterms:created xsi:type="dcterms:W3CDTF">2016-03-11T11:30:59Z</dcterms:created>
  <dcterms:modified xsi:type="dcterms:W3CDTF">2016-04-15T14:07:50Z</dcterms:modified>
</cp:coreProperties>
</file>